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1.xml" ContentType="application/inkml+xml"/>
  <Override PartName="/ppt/notesSlides/notesSlide3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37.xml" ContentType="application/vnd.openxmlformats-officedocument.presentationml.notesSlide+xml"/>
  <Override PartName="/ppt/ink/ink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24" r:id="rId5"/>
  </p:sldMasterIdLst>
  <p:notesMasterIdLst>
    <p:notesMasterId r:id="rId81"/>
  </p:notesMasterIdLst>
  <p:sldIdLst>
    <p:sldId id="256" r:id="rId6"/>
    <p:sldId id="2580" r:id="rId7"/>
    <p:sldId id="3465" r:id="rId8"/>
    <p:sldId id="3466" r:id="rId9"/>
    <p:sldId id="3420" r:id="rId10"/>
    <p:sldId id="3421" r:id="rId11"/>
    <p:sldId id="3422" r:id="rId12"/>
    <p:sldId id="3423" r:id="rId13"/>
    <p:sldId id="3419" r:id="rId14"/>
    <p:sldId id="3424" r:id="rId15"/>
    <p:sldId id="3425" r:id="rId16"/>
    <p:sldId id="3426" r:id="rId17"/>
    <p:sldId id="3427" r:id="rId18"/>
    <p:sldId id="3428" r:id="rId19"/>
    <p:sldId id="3467" r:id="rId20"/>
    <p:sldId id="3468" r:id="rId21"/>
    <p:sldId id="3443" r:id="rId22"/>
    <p:sldId id="3431" r:id="rId23"/>
    <p:sldId id="3432" r:id="rId24"/>
    <p:sldId id="3433" r:id="rId25"/>
    <p:sldId id="3435" r:id="rId26"/>
    <p:sldId id="3434" r:id="rId27"/>
    <p:sldId id="3437" r:id="rId28"/>
    <p:sldId id="3436" r:id="rId29"/>
    <p:sldId id="3438" r:id="rId30"/>
    <p:sldId id="3439" r:id="rId31"/>
    <p:sldId id="3440" r:id="rId32"/>
    <p:sldId id="3441" r:id="rId33"/>
    <p:sldId id="3442" r:id="rId34"/>
    <p:sldId id="3444" r:id="rId35"/>
    <p:sldId id="3445" r:id="rId36"/>
    <p:sldId id="3446" r:id="rId37"/>
    <p:sldId id="3429" r:id="rId38"/>
    <p:sldId id="3464" r:id="rId39"/>
    <p:sldId id="3470" r:id="rId40"/>
    <p:sldId id="3471" r:id="rId41"/>
    <p:sldId id="3472" r:id="rId42"/>
    <p:sldId id="3473" r:id="rId43"/>
    <p:sldId id="3474" r:id="rId44"/>
    <p:sldId id="3475" r:id="rId45"/>
    <p:sldId id="3476" r:id="rId46"/>
    <p:sldId id="3481" r:id="rId47"/>
    <p:sldId id="3477" r:id="rId48"/>
    <p:sldId id="3478" r:id="rId49"/>
    <p:sldId id="3479" r:id="rId50"/>
    <p:sldId id="3480" r:id="rId51"/>
    <p:sldId id="3482" r:id="rId52"/>
    <p:sldId id="3483" r:id="rId53"/>
    <p:sldId id="3484" r:id="rId54"/>
    <p:sldId id="3485" r:id="rId55"/>
    <p:sldId id="3487" r:id="rId56"/>
    <p:sldId id="3488" r:id="rId57"/>
    <p:sldId id="3489" r:id="rId58"/>
    <p:sldId id="3490" r:id="rId59"/>
    <p:sldId id="3430" r:id="rId60"/>
    <p:sldId id="3486" r:id="rId61"/>
    <p:sldId id="3495" r:id="rId62"/>
    <p:sldId id="3496" r:id="rId63"/>
    <p:sldId id="383" r:id="rId64"/>
    <p:sldId id="3459" r:id="rId65"/>
    <p:sldId id="3460" r:id="rId66"/>
    <p:sldId id="3461" r:id="rId67"/>
    <p:sldId id="3462" r:id="rId68"/>
    <p:sldId id="3463" r:id="rId69"/>
    <p:sldId id="3491" r:id="rId70"/>
    <p:sldId id="3492" r:id="rId71"/>
    <p:sldId id="3493" r:id="rId72"/>
    <p:sldId id="3494" r:id="rId73"/>
    <p:sldId id="376" r:id="rId74"/>
    <p:sldId id="377" r:id="rId75"/>
    <p:sldId id="3417" r:id="rId76"/>
    <p:sldId id="3418" r:id="rId77"/>
    <p:sldId id="661" r:id="rId78"/>
    <p:sldId id="445" r:id="rId79"/>
    <p:sldId id="3497" r:id="rId8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Ubuntu Mono" panose="020B0509030602030204" pitchFamily="49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3A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0" autoAdjust="0"/>
    <p:restoredTop sz="94759"/>
  </p:normalViewPr>
  <p:slideViewPr>
    <p:cSldViewPr snapToGrid="0">
      <p:cViewPr varScale="1">
        <p:scale>
          <a:sx n="155" d="100"/>
          <a:sy n="155" d="100"/>
        </p:scale>
        <p:origin x="7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9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6.fntdata"/><Relationship Id="rId61" Type="http://schemas.openxmlformats.org/officeDocument/2006/relationships/slide" Target="slides/slide56.xml"/><Relationship Id="rId82" Type="http://schemas.openxmlformats.org/officeDocument/2006/relationships/font" Target="fonts/font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3:46.4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26:09.0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24:46.7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1047 24575,'0'3'0,"1"0"0,0-1 0,0 1 0,0 0 0,0 0 0,1-1 0,-1 1 0,1-1 0,-1 1 0,5 4 0,0 0 0,27 41-425,149 221-5916,-131-189 6282,157 259-25,-193-313 350,103 165 6377,-111-184-6643,-5-14 0,-7-21 0,3 19 0,-2-31-77,2 0 0,1 0 0,3 0 0,10-71-1,49-154-638,129-327-2139,-37 128 2026,-80 256 3356,-61 182-2151,0 1 1,1 1 0,2 0-1,0 1 1,34-39-1,-47 61-376,-1-1 0,1 0 0,-1 1 0,1-1 0,0 1 0,0-1 0,0 1 0,0 0 0,0 0 0,0 0 0,0 0 0,0 0 0,0 0 0,0 1 0,4-1 0,-6 1 0,1 0 0,0 0 0,-1 0 0,1 0 0,0 0 0,-1 0 0,1 1 0,0-1 0,-1 0 0,1 0 0,-1 1 0,1-1 0,-1 0 0,1 1 0,-1-1 0,1 1 0,-1-1 0,1 1 0,-1-1 0,1 2 0,0-1 0,0 1 0,0 0 0,-1-1 0,1 1 0,0 0 0,-1 0 0,0 0 0,1 0 0,-1-1 0,0 4 0,0 8-1365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36:47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1402 24575,'11'-13'0,"26"-24"0,62-60 0,39-31 0,18-11-3276,-2 2-1,-13 12 3166,-12 12-626,-13 12 737,-7 14 107,-10 9-107,-8 10-836,-3 2 836,-2 4 0,41-16 0,0 6-61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36:4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24575,'95'81'0,"30"25"0,428 268-2088,-98-70 594,-221-135 1526,86 60 555,12-20-448,-318-201-289,-7-5 565,-1 0-1,0 1 1,0-1-1,-1 1 1,1 1 0,8 7-1,-14-12-411,-1 0 0,1 0 0,0 0 0,0 0-1,0 0 1,0 0 0,-1 0 0,1 0 0,0 0 0,0 0-1,0 0 1,0 0 0,-1 0 0,1 0 0,0 0-1,0 0 1,0 1 0,0-1 0,0 0 0,-1 0 0,1 0-1,0 0 1,0 0 0,0 0 0,0 0 0,0 1 0,0-1-1,0 0 1,-1 0 0,1 0 0,0 0 0,0 0 0,0 1-1,0-1 1,0 0 0,0 0 0,0 0 0,0 0 0,0 1-1,0-1 1,0 0 0,0 0 0,0 0 0,0 0-1,0 1 1,0-1 0,0 0 0,0 0 0,0 0 0,0 0-1,0 1 1,1-1 0,-1 0 0,0 0 0,0 0 0,0 0-1,0 0 1,0 0 0,0 1 0,0-1 0,1 0 0,-1 0-1,0 0 1,0 0 0,-13-3-1480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7T18:39:46.8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1596 24575,'14'9'0,"0"0"0,0 1 0,-1 1 0,0 0 0,-1 1 0,0 0 0,17 23 0,10 9 0,16 14 0,-39-39 0,-14-16 0,1 0 0,-1 0 0,0-1 0,1 1 0,-1-1 0,1 1 0,0-1 0,3 2 0,-5-4 0,-1 0 0,0 1 0,1-1 0,-1 0 0,1 0 0,-1 0 0,0 0 0,1 0 0,-1 0 0,1 0 0,-1-1 0,0 1 0,1 0 0,-1 0 0,0 0 0,1 0 0,-1 0 0,1 0 0,-1-1 0,0 1 0,1 0 0,-1 0 0,0-1 0,0 1 0,1 0 0,-1 0 0,0-1 0,1 1 0,-1 0 0,0-1 0,0 1 0,0 0 0,1-1 0,-1 1 0,0-1 0,0 1 0,0 0 0,0-1 0,0 1 0,0 0 0,0-1 0,0 1 0,0-1 0,0 1 0,0 0 0,0-1 0,1-23 0,-1 21 0,2-39 0,2 0 0,2 0 0,1 0 0,2 1 0,24-66 0,98-189 0,-50 148-197,6 3 0,150-189 0,-14 63-741,-154 196 859,114-95-1,-164 154 109,-12 9-12,1 0 1,-1 1 0,1 0-1,0 1 1,14-7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3:55.4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06.7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08.9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15.8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1 599 24575,'23'21'0,"-11"-9"0,20 22 0,-24-22 0,8 15 0,4 4 0,4 5 0,-8-11 0,-16-25 0,0 1 0,1-1 0,0 1 0,-1 0 0,0-1 0,1 1 0,0 0 0,-1 0 0,0-1 0,1 0 0,-1 0 0,0 0 0,0 0 0,0 0 0,0 0 0,0 0 0,0 0 0,0 0 0,0 0 0,0 0 0,0 0 0,0 0 0,0 0 0,0 0 0,0 0 0,0 0 0,1 0 0,-1 0 0,0 0 0,0 0 0,0 0 0,0 0 0,0 0 0,1 0 0,-1 0 0,0-1 0,1-3 0,2-28 0,-1 4 0,2 4 0,1 1 0,0 0 0,16-39 0,80-144-1745,-26 59 488,-13 9 216,-24 45 4215,-36 90-3000,-1-1-1,1 1 1,0 0 0,2-4 0,-3 6-1539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23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1 742 24575,'30'-24'-112,"-27"22"3,84-92-999,-33 24 1108,4-4 0,-22 29-454,29-34-605,-40 52 935,52-62-580,52-57 2793,-119 135-2079,32-33 509,2 13 512,-41 29-1023,-1 1-684,3-1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2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24575,'2'1'0,"0"1"0,-1-1 0,2 4 0,0-2 0,39 51-1686,-8-10 453,98 106-4196,-88-109 4238,-9-9 1250,-3-1-59,37 37 0,-16-6 0,-2 7 0,-42-58 0,34 45 758,1-5 3816,-19-22-1300,-13-15-2400,15 16-874,-23-26-1365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23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1 742 24575,'30'-24'-112,"-27"22"3,84-92-999,-33 24 1108,4-4 0,-22 29-454,29-34-605,-40 52 935,52-62-580,52-57 2793,-119 135-2079,32-33 509,2 13 512,-41 29-1023,-1 1-684,3-1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3:04:2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24575,'2'1'0,"0"1"0,-1-1 0,2 4 0,0-2 0,39 51-1686,-8-10 453,98 106-4196,-88-109 4238,-9-9 1250,-3-1-59,37 37 0,-16-6 0,-2 7 0,-42-58 0,34 45 758,1-5 3816,-19-22-1300,-13-15-2400,15 16-874,-23-26-1365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F72CD-0FC7-D8D9-1674-71CF0ABC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C527A-B578-255F-0105-8EAB6AA71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D13C7-33A0-97AC-D741-3A038A8D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4C1-73BC-AC34-012D-1FA45AAC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562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1C39-29AD-F95C-7BAD-A068BBA1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6E8DA-CA21-A0C4-02A2-A4EF1CDC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8F5AF-457F-D867-08E1-E6635C7FE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06C42-C9AD-CB8E-39A6-42F070EED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0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9348-EAD0-9C86-B089-22CAABC0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0CF44-8CFB-19C2-560C-17F4EBB66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61037-5D92-0932-B58B-4A8E4ECC7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DC911-9C27-00D6-5BE0-84FDDB8E6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56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5141D-32A4-6146-BD42-87FEC689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0E09A-815D-022D-DDE9-9F5DB6C95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3053E8-FEC9-CEF9-BFA4-4172C1329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CADD-1B3A-6426-9420-D0A42DD72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73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D8E0-C99E-2E68-E93C-D103785B8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A73C0-E450-1685-5D12-A80B3C50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C489F-5EE8-F9A2-F1A4-2807947BA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AF-BF04-244E-6B48-6CCEFF3D4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96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F9863-6B4B-EC15-5B93-CF97965C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0A717-8D66-6369-00CE-086253A59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68D65-479A-08DB-1A4C-35567CC65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0F561-4D50-7513-6378-2A9B258A8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68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2108D-7707-9A64-E400-BF16990E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8279D-315B-A0F3-09D4-8B802F86E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D06D6-6D3A-46DC-2B22-6308525FC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33C16-B950-138C-E85E-110F4DF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851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7FA52-B1A2-365B-CD14-843DA727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152B3-AD19-B354-4FAF-152893961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F332E-7D23-B233-C3ED-A47A4D2F8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9900B-8E9C-ED8F-0B20-0DDDBF5EF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894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AF708-B7AC-8C45-2925-01915943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1D041-86D0-CAC8-0D71-10128C651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A51C1-F2AF-DDB8-4F83-1DF64A588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A29D-DB5B-E2E1-A266-A3A8EE373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29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AC46-BE3C-A96F-8F83-D2BCEF7E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670FC-47CA-544B-3EDF-38B172A59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48B88-42A6-C4AC-3B62-53E92C04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07342-CD34-63E6-4820-43CD2417C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18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4FCF620C-D729-B376-3A31-66F4F355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F18C77AF-6FCA-5187-1DBB-590D695E5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A2D6C6B9-517D-B651-239B-F8CFF1E34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612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F78C-980B-8EC0-1E4F-4D8275EB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61B9-24EE-0926-5E8B-5EC6EF8E3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02F19-00E0-53F4-F985-292485802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CDDE-7785-5E33-CB05-C451A72D1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473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47BC37CD-AB98-512F-DFE6-B4FAAE2E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6A884769-F51A-FA69-EE97-4E7CA707C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1458DE7A-9A59-8C17-F03E-33E2BA51F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106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EB114A04-C1DD-9946-30B1-643A8C7A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2412B79-E761-86E7-B1D7-4C701F109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4D2E62C7-B9A2-D9E5-269E-EB97F3CE2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43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F367698D-814E-CDB5-44BA-B17D2FBD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93BDF5FF-E0B5-F92B-31F4-2A92D21F5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FDEEBD66-318F-7E4F-A2BE-D0271550D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18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F94F43AE-C357-324E-A7A8-4A735A2E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1C747428-8326-33D4-ECB1-7658AAA5A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EA858CB2-199F-29AC-88ED-6655E54EE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970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12247-0D60-4B98-C28A-BF235941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11F5A-A5B3-76D0-2E43-93F656A01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C265E-F51D-1D5C-A73D-F51699F5D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E09A-B31D-D7A0-7944-190A9963B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393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B2096-E31F-9E01-9A12-DBCDFFAF5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8ECAE-0A4F-E6AA-22F1-F4849AEE9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D902A-FED3-19DC-9DEE-665397DF2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FF4D4-FE5B-484E-262B-D9C5A3556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849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E6914-AB2A-FE93-94BD-2409E60A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44230-ED0C-0732-713D-BFF5469EF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9E813-9C5B-26EF-ECDF-061E4D954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B5CA-98ED-47F6-2B84-AA412BE4C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4872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8BDE3-F0C8-773A-8A48-2E55B6B5A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B1B24-8451-F736-388F-9EA53D715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16DBD-6BC7-F558-DF36-DC7A5D1AD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097ED-0909-3041-77C5-862628E96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77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728DB-8C40-3B64-802B-9C0BC8415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60CB9-81E2-CDC0-82D8-94273F811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20DB7-2A48-9BEF-C552-A27A5DFFD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6FF59-E875-031C-B75F-E648CD601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271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DD5C-AC8D-9DC9-FFC3-C6B8C8DD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E79D9-A36D-02F4-F28C-CDADA0FAA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08E50-7A6B-EBA6-5083-BBE88ED72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B850-C44E-2066-6A1F-BF338BDC7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898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4F18-F80E-3CCF-9889-BAA20043D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888B4-AF9F-2AE7-5C1D-60E5289D8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C9FB9-D577-30D8-A39C-1D301244D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260F-9BC2-5074-9B70-A0101265A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617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0A02F-87A7-1EAC-E0C3-30F2A7D1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AF740-FB8C-EAF5-3FD7-37FA6D1C8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C5E56-8130-4775-BC2D-F6704393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B9637-48D0-B2EE-B72A-67B8232A2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787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24AB8711-96FB-553C-FD27-2B29C843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4FA6F84C-CFE2-9B1A-1C8E-FF2B3CD49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60D4546D-A65A-0E78-DDAC-9D961BB20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783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3207-CC47-1507-0472-288725857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81E99-582E-9E66-72B7-A59B69AD8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2A7CB-2BE3-5091-5DE2-81AA792AE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E9F33-6E7D-37EE-89A4-142DD3A19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926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8EFA7-566B-C140-81A8-13AAA908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02140-A6A1-D03A-A894-2FC729CDC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F1EC5-FD16-0441-585C-28C5278D8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F2F8-5B49-8EE2-667A-31B319ABC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801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95B5-C588-9B10-62A5-5205C5C2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283A6-5F55-69A3-7B88-70D86F5B1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CE15D-D693-893C-C72C-1D8DAE670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E82A-7EF7-D81C-8B14-251DA4359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535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16D25-6FB7-B984-2F5C-36E0467D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14651-D76D-467B-08F5-654CF021C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15A7C-1917-E30E-440A-4C91EE8E0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F6375-1EDE-1B6F-40DE-163FEBEAC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510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9EAE-7196-5DE3-3C2A-5D9CA558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E67A9-11CD-B7FC-B448-93B1C4060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0D195-33AF-6137-1036-529F2D61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A070B-999B-6E89-9DC0-280DB6AAA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719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C52E-0E66-F994-82E9-808534D9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6BE63-392F-9F2A-C202-9468635A3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0076F-89BC-D61C-6F69-1AA5D1E80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5A98-5C99-D06B-67BE-4EF637CCE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69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3A310-A51E-C0B4-781D-005DE3DD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9F810-A180-E705-8135-3CD4C2882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4E996-51D8-9079-1DC1-87D97A64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B9FB4-6ED1-7EC1-34E4-E4D02DD88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26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EDCB-19F6-9F8B-5822-496880D4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21681-2191-E49B-31B6-C809C209B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5577C-98C0-6D04-3B9F-CF43FE31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9525C-F01C-33C9-C184-458E83A1C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051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449A7-5153-88A0-E94E-0841E059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29EFE-D1BD-DBA5-0633-2DDFC9043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52D81-963B-C732-0835-5520A2A58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77819-7366-1214-8020-363EDDE02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524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2C72-996E-4B0B-65C4-0AAB0E415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53739-ECC3-52FD-3775-0AFBE5778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91CF7-C122-DB05-420F-ED3A7B893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49942-C69B-F2BA-7D16-26A8943CC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472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9C412-D52F-7D47-1E3C-139441ABB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F0275-AE92-D182-B9E0-171E4C689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D1A92-2C73-16A3-F96D-A2DA4B486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09DD-BFE7-432E-9522-1CD39316E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403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C852-443E-2EAD-031A-CAD0CCC9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50207-8C58-4D0F-00DE-CD1B6D13D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CF913-50CC-F16A-4FB3-290DFE145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B2514-59F5-5F57-715C-47DFAC2D5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277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07EC-0223-99E1-06C5-9A878BA0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93558-6E17-862E-79CF-954C0C796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64B1B-EE05-B79A-F464-C8CA91B93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81F9-1D5F-F2AF-356A-BF63BF3DF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833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F690-4640-2D20-6007-1A0B5E8F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4F04C-1BE8-6210-743E-EA895A29F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25B2A-4CB6-0500-1A19-3DEA7913B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78CC9-A3A9-4F51-8FB1-BA2B43FEF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925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261E0-20E2-814D-EDED-B441DFBF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4CCDA-76BC-FFB8-B6D3-AA8DDEED6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7B086-2667-66E0-6ADE-6B5C919E9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D3607-23C0-95CD-95B9-93BAE85CC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4637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AFE0-CE15-5974-33E5-1AE770E2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4DC9A-35CA-4DCB-B885-5F375DEE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5F4DC4-E140-C568-C949-DE1DEE1A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A2B3E-2FCC-3B60-AB9C-18F3263CD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984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9DF9-A3AF-B2F2-3270-7805DC52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A6873-6B70-5CBF-7605-09CA4A53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A5CF5-CD05-6B67-CC6A-32F805D8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05B75-D1D7-A17D-CB1F-EF750566B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59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64CF-739D-F719-75A1-F5F6CDBB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93967-74A3-88F8-6925-B5D4EDE25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21CFB-E3F5-87C5-AE02-D899CCA9C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DF43B-CD3C-CA48-B1B9-CC19B4EA7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94565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B712-F39A-9C0E-6EA1-CA32B591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15E07-EC9A-DEC0-8A68-FB4B7A8B6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6B2C5-7F50-769F-334E-634F7FE3E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DA29-6CCA-A6AE-C058-C9D6D9263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4883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E4E1E-D011-EE93-D1D5-1F6EC5C8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26EC3-D2CC-17F7-5A00-DD7612A33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C2D50-FD02-2F91-F134-07F199438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F5E69-D323-17E2-5698-AB4A071BB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177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049C-E48D-E6B0-77D1-BA8D65F0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80650-7262-92A5-F3AA-9456B56C8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8AECF-E7C9-6431-3334-FE72226C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B02B-860A-23CA-E7D9-5458968D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924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42DB4-1C2D-CB62-6530-640EC5EE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D6806-454C-5E52-3FCC-10EA8D25B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E177-62EE-FB52-DCDA-9B6D0F730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3A2EF-9A6F-3230-6E15-4D84F68B4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9828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5601-7124-0E6A-1F07-5D5F5575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71461-D12F-D13A-C4DD-C75A2DDE8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0D7FB-5D7D-D251-FA77-3FAC4AA53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80AF2-8346-7A4A-5547-15776E929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405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D2223A0A-66FB-90EB-A08E-8AF56EB4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63170BF3-6991-C104-5734-36273BA25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5404C43A-B168-906F-6CBA-4AB92B45A4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9814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D92B-70E4-3600-DE16-FC37B06B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5314E-172A-528C-246F-5DBBE2456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72404-B433-E944-82BA-20A9CD470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7A5F-AD6A-9590-9546-F93B60FAA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1376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>
          <a:extLst>
            <a:ext uri="{FF2B5EF4-FFF2-40B4-BE49-F238E27FC236}">
              <a16:creationId xmlns:a16="http://schemas.microsoft.com/office/drawing/2014/main" id="{9B5C2A80-647C-14A4-BE33-C1B0229D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>
            <a:extLst>
              <a:ext uri="{FF2B5EF4-FFF2-40B4-BE49-F238E27FC236}">
                <a16:creationId xmlns:a16="http://schemas.microsoft.com/office/drawing/2014/main" id="{AFDBFFAB-40F8-24B1-9A6D-9D4F5B8F8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>
            <a:extLst>
              <a:ext uri="{FF2B5EF4-FFF2-40B4-BE49-F238E27FC236}">
                <a16:creationId xmlns:a16="http://schemas.microsoft.com/office/drawing/2014/main" id="{D0169B23-E275-72AC-419B-619164E10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04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CE4C6-D88F-960F-070B-389650C0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1E4D-90C6-A375-6206-6A3DA1B13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7A47B-A1E0-DA20-DD78-BCB35974E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8465-AC21-008C-D7B6-97385F8F5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1492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E1CC-5CA6-AC1D-0B48-C417B32AD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5BBD5-C722-50BA-4015-393FA5E50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F0F11-0919-E79C-49B1-94349ED24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B0569-5AD6-7DC3-E65A-827F68EA6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4796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0BD4746-92B1-7032-1FD1-49164B88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E77988A-E0EF-89A6-DBDB-0005AEC03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1F59EE2-BA89-8F60-F5EF-7853FC360C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8498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B199696-BFD0-390F-2AEF-4F313A30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ABF99CB-2361-934A-1764-724EFA95C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B8178C8-9D52-7D09-6CB7-CEBC9777FF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456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6464FDF-3711-A3E6-B60F-CFB38A99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879242C-65C4-5795-1426-54221FC5E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65E1FC6-7D84-E8F8-788E-3D1589A62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83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B90C6F9-B454-F5DA-A04A-25896D5D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D17613D6-9C09-AE19-A481-A71F0005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278C006-0906-5C02-819F-DD4579D33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5140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BEC92A3-F241-3AF4-2D10-6309CA41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6C9D4CA-0EF6-5226-0438-A4EF4EBA6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9BC8DDF-6DDF-85BA-E502-D0F91A300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496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DA91EE1-1336-859A-AEF8-DA72DB9B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71DE259-1C05-AC5A-4CA5-F12E3465B9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0C529677-18F9-8BDD-CA38-06D456DFB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787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C631E8E-E27C-F01F-260B-042045E34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2BA0FD3-8D27-F773-50EF-61160A682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343457A-FFCC-3BEE-B648-EDEF62669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8343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4DA1F51-094A-0AFF-4A8F-A30B5A11C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05D93C99-26D2-5603-2113-EED3B42E7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64AEDB5-87D8-06A1-3DF2-EC8F6A518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1369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AF4EBF1-26B6-7856-6543-88DB795B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1253653-CC37-0B6D-CB29-61EE17AC3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6F6F275-5AF6-B927-0762-EE4679834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5297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EBF7-A441-E786-7746-7120CD0E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61D10-E165-F2D5-2017-BF81D40A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3A694-0693-1375-9578-62E008A15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91457-EF3D-678B-FD5D-193397E58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3727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36A5CA6-9014-A440-F85C-06A6A124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8728FFF-EE0C-C03D-A14F-1AA0CDA6C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6179159-58D1-E95A-7E27-50D9EBA018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8454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395BCCA-8156-B7E5-58BA-38EF6F0D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562039-3468-633A-FE76-456343976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D549001-EA94-AE3E-EDC0-1938280D3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085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481EBA4-1E1B-5BC0-576B-0EF0A55D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B1CF83-E09E-D2C8-2B99-F86836DBC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954FCC1-0EDF-F55D-478B-0D598E1CC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3660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80F0-8E39-D0D3-59CC-F2AE6801E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11D54-B92B-66A4-59F0-1FBEC5B67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0077A-F21A-E6BF-2F3D-9A5AC3663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99FE3-1AA9-70D7-E8B9-81B44CBCE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AFB5-DA0A-509C-3F62-E3DD6BAD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58072-6077-3E59-79AE-5573EAD0B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C2AFD-0FB8-C69E-B5C9-87EEBD250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0F9DC-AC7E-A532-1EF4-C69CAC50E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55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11.12.24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279720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11.12.24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83302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887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894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90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746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01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6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30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95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3747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7050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5495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4620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2989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47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7189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744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69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3862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013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764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11.12.24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854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4074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0" Type="http://schemas.openxmlformats.org/officeDocument/2006/relationships/image" Target="../media/image61.png"/><Relationship Id="rId4" Type="http://schemas.openxmlformats.org/officeDocument/2006/relationships/image" Target="../media/image90.png"/><Relationship Id="rId9" Type="http://schemas.openxmlformats.org/officeDocument/2006/relationships/customXml" Target="../ink/ink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openxmlformats.org/officeDocument/2006/relationships/customXml" Target="../ink/ink9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customXml" Target="../ink/ink11.xm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3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3.png"/><Relationship Id="rId4" Type="http://schemas.openxmlformats.org/officeDocument/2006/relationships/customXml" Target="../ink/ink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/>
          <p:nvPr/>
        </p:nvSpPr>
        <p:spPr>
          <a:xfrm>
            <a:off x="468000" y="1127520"/>
            <a:ext cx="7992360" cy="313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252-0027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Einführung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die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Programmierung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GB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Übungen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Woche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13: Inheritance, Collections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/>
          <p:nvPr/>
        </p:nvSpPr>
        <p:spPr>
          <a:xfrm>
            <a:off x="467640" y="3723840"/>
            <a:ext cx="626436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GB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Timo Baumberger</a:t>
            </a:r>
            <a:endParaRPr sz="2000" b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GB" sz="20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Departement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Informatik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GB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 Zürich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llama drawing with text&#10;&#10;Description automatically generated">
            <a:extLst>
              <a:ext uri="{FF2B5EF4-FFF2-40B4-BE49-F238E27FC236}">
                <a16:creationId xmlns:a16="http://schemas.microsoft.com/office/drawing/2014/main" id="{9FD350BC-C163-9D62-E7D1-D3342746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78" y="0"/>
            <a:ext cx="2579372" cy="338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70340-2214-A796-F90B-5DC98ED1B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5608B-17C8-09BF-59B3-860E68F8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CFFA93-73D2-2C5E-FC17-A54040D03C6B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505E173-9B73-4527-C8B0-00477FBFE097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73DF80-C451-9540-DF64-B8CCB4C4BF2D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3B4D967-D9D5-03B7-C2BA-9AFCBA555663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2591E5-5E48-A05C-75AB-D197DD8F626F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84C684C-813F-655A-47EA-0E6C16DA698F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14A6D9-3665-1C7C-97BE-829E6FABC1B6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D4776A-2546-C4E3-8283-693BC35BB689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186D98-49B9-935C-2A43-DC600F9E6ED6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441BE7-9A92-BFF9-EE50-E16894237C09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022ED9-7CEB-AE18-FBC1-2E4A6BB1D3EE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9144CE9-6F48-2BD4-D468-24895EF3C084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515621-85AB-A681-98EA-0A777A2F2640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F560C-79FD-6D92-943A-AFED08F9F27C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ED8D0-59C5-985E-413C-6A3E655BCB79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20B17-97D6-6A41-055D-5C39FC9BE61B}"/>
              </a:ext>
            </a:extLst>
          </p:cNvPr>
          <p:cNvSpPr txBox="1"/>
          <p:nvPr/>
        </p:nvSpPr>
        <p:spPr>
          <a:xfrm>
            <a:off x="3170548" y="433174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FAB0-1932-9949-96AC-313D563F1F3C}"/>
              </a:ext>
            </a:extLst>
          </p:cNvPr>
          <p:cNvSpPr txBox="1"/>
          <p:nvPr/>
        </p:nvSpPr>
        <p:spPr>
          <a:xfrm>
            <a:off x="3170410" y="265405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1A952-E97F-3ACC-7171-C32830FB11AB}"/>
              </a:ext>
            </a:extLst>
          </p:cNvPr>
          <p:cNvSpPr txBox="1"/>
          <p:nvPr/>
        </p:nvSpPr>
        <p:spPr>
          <a:xfrm>
            <a:off x="2162299" y="131468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6F1015-7D47-0A46-2D8C-85F7BB8CF101}"/>
              </a:ext>
            </a:extLst>
          </p:cNvPr>
          <p:cNvCxnSpPr/>
          <p:nvPr/>
        </p:nvCxnSpPr>
        <p:spPr>
          <a:xfrm>
            <a:off x="6453569" y="387835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8FF453C8-392F-2220-F2FE-877B8E35C508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D6C65B-D2B9-BE8F-52B5-24A38D504F42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B03412-C510-C350-88F1-F89CFAB910C4}"/>
              </a:ext>
            </a:extLst>
          </p:cNvPr>
          <p:cNvCxnSpPr/>
          <p:nvPr/>
        </p:nvCxnSpPr>
        <p:spPr>
          <a:xfrm>
            <a:off x="6453569" y="229339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F5F1FC-B365-7CC5-4561-A58558B3419F}"/>
              </a:ext>
            </a:extLst>
          </p:cNvPr>
          <p:cNvSpPr txBox="1"/>
          <p:nvPr/>
        </p:nvSpPr>
        <p:spPr>
          <a:xfrm>
            <a:off x="4113135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B121073-DDA3-699A-2E08-C803CC0A991E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94C3F3-A337-55BE-D653-2AD7D5D5B56F}"/>
              </a:ext>
            </a:extLst>
          </p:cNvPr>
          <p:cNvCxnSpPr/>
          <p:nvPr/>
        </p:nvCxnSpPr>
        <p:spPr>
          <a:xfrm>
            <a:off x="6453569" y="89131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E2AB054-5211-C90D-FAED-0D8158427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230C3-4B13-2A40-B08F-1EC7EDC94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4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40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37B68-94BF-572B-4086-5FD8E814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6CE037-E9E6-795C-B708-2C1FC32C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F6A37-7EBB-1A5E-1117-D06227D9585E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1D8C63-BECF-CB76-68D3-C00D33F5AC03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DC765D-D366-B598-2F05-3EF4F0F6B610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09B0A9-A0DB-466F-DDF6-AFF9618E1E46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B3E511-AA36-F331-97D3-89E7CF87A4F5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D755B7D-BABC-12A4-306F-0FEBC29D2136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AD9A0E-A082-EA46-878F-587B2267BF03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F87466-88B6-0BEF-EF16-B7C2FF5CDB64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A8DC7F-B4E0-A42B-4CAF-1F23029B1B58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E8D2F7-4AE3-2F0F-1894-D5C28A484A38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364C31-67EA-A7DF-B666-91FE9D9FB96A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57F4B17-F0CD-68E6-9E92-59E5FF9A81BF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94FF2E-7F42-9409-AA5C-2812882E2042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1CDD8-EC33-A276-251B-9A1E604CA6EC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178C-1097-1F24-0710-D405E538438D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A22F7-C547-16ED-AAA1-478A48AB584F}"/>
              </a:ext>
            </a:extLst>
          </p:cNvPr>
          <p:cNvSpPr txBox="1"/>
          <p:nvPr/>
        </p:nvSpPr>
        <p:spPr>
          <a:xfrm>
            <a:off x="3170548" y="433174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A0D1B-4E26-EAFE-6C9D-A36F122B2599}"/>
              </a:ext>
            </a:extLst>
          </p:cNvPr>
          <p:cNvSpPr txBox="1"/>
          <p:nvPr/>
        </p:nvSpPr>
        <p:spPr>
          <a:xfrm>
            <a:off x="3170410" y="265405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3CD16C-1C22-FDFC-F3BD-397C18BF5BCD}"/>
              </a:ext>
            </a:extLst>
          </p:cNvPr>
          <p:cNvCxnSpPr/>
          <p:nvPr/>
        </p:nvCxnSpPr>
        <p:spPr>
          <a:xfrm>
            <a:off x="6453569" y="387835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D49A9E41-B920-D8AE-F3FD-45860D5FD92F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E4101-D7D9-1DF4-A919-83606D14EEF2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44D9D4-D71E-2E78-30EB-517C950F24F9}"/>
              </a:ext>
            </a:extLst>
          </p:cNvPr>
          <p:cNvCxnSpPr/>
          <p:nvPr/>
        </p:nvCxnSpPr>
        <p:spPr>
          <a:xfrm>
            <a:off x="6453569" y="229339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0A96909-2081-1076-CEB4-9A81A6546E90}"/>
              </a:ext>
            </a:extLst>
          </p:cNvPr>
          <p:cNvSpPr txBox="1"/>
          <p:nvPr/>
        </p:nvSpPr>
        <p:spPr>
          <a:xfrm>
            <a:off x="4833742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587C257A-A361-CB4D-E114-665222113A1D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F2638E-4EB9-ADA7-4785-7798295818CC}"/>
              </a:ext>
            </a:extLst>
          </p:cNvPr>
          <p:cNvCxnSpPr/>
          <p:nvPr/>
        </p:nvCxnSpPr>
        <p:spPr>
          <a:xfrm>
            <a:off x="6453569" y="1210322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052A22-A301-B01F-3825-AEC45D70F49B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6A1E7-FF35-E983-20F2-9271C45ECC92}"/>
              </a:ext>
            </a:extLst>
          </p:cNvPr>
          <p:cNvSpPr txBox="1"/>
          <p:nvPr/>
        </p:nvSpPr>
        <p:spPr>
          <a:xfrm>
            <a:off x="2049423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0C715-06B2-FF2D-7C1A-2494661B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6602B-4FBA-7056-A1C2-786DFD060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7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EE96-2301-CFE0-6DA5-01C47BB0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0ECA099-D9AF-AD48-E1F9-D0D05D3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2CC455-25E7-5171-9982-9D457027D273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A71C5-96E2-2C16-DC77-94210AA27CD4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E42620-8961-3A46-E621-C3613141AB48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4DD7C1-4259-8659-2407-06B2089271D1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2F2959-E8B3-AFA3-6DB7-9B50F1178903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0FA9D5-19FE-4081-5186-1291BE0DF688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6D55C9-E1D7-9527-EA91-99C0E31DC8C0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5625F16-2533-5AE4-F7CF-04F8D7316356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B4D63E-9188-4B14-BC71-90FBD2447346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00A50A-4435-675D-0188-02F4C25136C1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44F718-0AC6-7189-995A-248A0D758A64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D0A314-97B9-6A92-9E4E-6265C799559F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40E3FBE-EDDA-5D09-9CFB-F04FC7B3FB41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9F5E9-B316-A208-62DA-19BE2338B8C6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881CC8-2B43-8374-5DBD-E6A931DE1E2D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D0B65-A442-3D2A-8A29-885A7F5B537C}"/>
              </a:ext>
            </a:extLst>
          </p:cNvPr>
          <p:cNvSpPr txBox="1"/>
          <p:nvPr/>
        </p:nvSpPr>
        <p:spPr>
          <a:xfrm>
            <a:off x="3170548" y="433174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6010-8540-14EB-75E3-9093ED41D82A}"/>
              </a:ext>
            </a:extLst>
          </p:cNvPr>
          <p:cNvSpPr txBox="1"/>
          <p:nvPr/>
        </p:nvSpPr>
        <p:spPr>
          <a:xfrm>
            <a:off x="3170410" y="265405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50004-9F93-4AC6-8B2E-D9CD883309D1}"/>
              </a:ext>
            </a:extLst>
          </p:cNvPr>
          <p:cNvCxnSpPr/>
          <p:nvPr/>
        </p:nvCxnSpPr>
        <p:spPr>
          <a:xfrm>
            <a:off x="6453569" y="387835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437406AB-1E51-D523-0439-C8D93414053A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BC949-8258-FDEE-924E-293DE07AC7F5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D3CFD2-36DA-3ED8-A119-71C0676239F8}"/>
              </a:ext>
            </a:extLst>
          </p:cNvPr>
          <p:cNvCxnSpPr/>
          <p:nvPr/>
        </p:nvCxnSpPr>
        <p:spPr>
          <a:xfrm>
            <a:off x="6453569" y="229339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5334EC-125B-4A59-9BB0-9FCDCDA97A1A}"/>
              </a:ext>
            </a:extLst>
          </p:cNvPr>
          <p:cNvSpPr txBox="1"/>
          <p:nvPr/>
        </p:nvSpPr>
        <p:spPr>
          <a:xfrm>
            <a:off x="4833742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0A286B3-8C04-180F-1960-A86A3FA0892E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711D19-0D3F-F9D7-72FB-BB7D92E683F9}"/>
              </a:ext>
            </a:extLst>
          </p:cNvPr>
          <p:cNvCxnSpPr/>
          <p:nvPr/>
        </p:nvCxnSpPr>
        <p:spPr>
          <a:xfrm>
            <a:off x="6453569" y="1474482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DF95C-E691-4022-0481-9B0A5D34C32D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87C9-940E-B9D2-71EF-C9CF649F5ED1}"/>
              </a:ext>
            </a:extLst>
          </p:cNvPr>
          <p:cNvSpPr txBox="1"/>
          <p:nvPr/>
        </p:nvSpPr>
        <p:spPr>
          <a:xfrm>
            <a:off x="3038440" y="2797634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E4F98-5725-6878-28DA-89EB0642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7B874E-8072-3FD5-B839-6CB29E0A1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58D2-46F0-0F24-4067-91190983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A88D92C-C135-0AAA-8689-431E84DF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A538ECC-8230-F605-3044-BDE8153BE20D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D8EC67-5321-16B5-87CD-3750B14D591F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50AC03-FA17-444B-583F-58F2591378FD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238365-6453-D357-D99C-5534575BC573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9443E5-C5CD-CFE1-3BB6-000AB1C0CFE8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5F7C4F0-190F-737B-D41E-7CDF9786461B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4E8241-67DA-25EF-054B-D19F3CD1F200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11D159-DF80-A0BA-276D-2CD9A723BF24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C5A6E8-47B4-1710-C39A-120D2D8E668C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8E5CB1A-7020-0568-6CC9-7FE2ECCCA1E5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A4AC87-4ABF-F083-3E7C-B81096D0F003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420445-974B-737D-6D8D-9F3FCB410780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B67D55-D128-9C0A-28BB-D22EAA95EA2D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58950-017F-1541-165A-E6E923F5CB45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CBB18-9684-ECF8-4BBE-0236E49AF631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4D16E-34E2-0BDD-3A8D-B9CD265C4B40}"/>
              </a:ext>
            </a:extLst>
          </p:cNvPr>
          <p:cNvSpPr txBox="1"/>
          <p:nvPr/>
        </p:nvSpPr>
        <p:spPr>
          <a:xfrm>
            <a:off x="3170548" y="433174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218DC-8728-6A29-9D5D-0BB41EB780FE}"/>
              </a:ext>
            </a:extLst>
          </p:cNvPr>
          <p:cNvSpPr txBox="1"/>
          <p:nvPr/>
        </p:nvSpPr>
        <p:spPr>
          <a:xfrm>
            <a:off x="3032936" y="262528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095023-8CED-88E2-57C8-DEC1DCA5D99E}"/>
              </a:ext>
            </a:extLst>
          </p:cNvPr>
          <p:cNvCxnSpPr/>
          <p:nvPr/>
        </p:nvCxnSpPr>
        <p:spPr>
          <a:xfrm>
            <a:off x="6453569" y="387835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F945AD02-F942-387E-9FA9-8E1529496B9C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81223B-DD4C-4324-BDD0-1627E9FE6ECE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43A200-387A-3D88-1B6B-C858AB849579}"/>
              </a:ext>
            </a:extLst>
          </p:cNvPr>
          <p:cNvCxnSpPr/>
          <p:nvPr/>
        </p:nvCxnSpPr>
        <p:spPr>
          <a:xfrm>
            <a:off x="6453569" y="2633066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53ED0B-9252-550C-465E-052A63D947C3}"/>
              </a:ext>
            </a:extLst>
          </p:cNvPr>
          <p:cNvSpPr txBox="1"/>
          <p:nvPr/>
        </p:nvSpPr>
        <p:spPr>
          <a:xfrm>
            <a:off x="4833742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4927E11-60DA-5B8D-C670-D1D9598C2573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9D70CE-CFBB-3C51-39DF-DD0EEB054E12}"/>
              </a:ext>
            </a:extLst>
          </p:cNvPr>
          <p:cNvCxnSpPr/>
          <p:nvPr/>
        </p:nvCxnSpPr>
        <p:spPr>
          <a:xfrm>
            <a:off x="6453569" y="1474482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5E642F-5298-7840-A40F-DD8D4E03FC2F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01BA1-4235-1E1D-AF24-549A63D9E53E}"/>
              </a:ext>
            </a:extLst>
          </p:cNvPr>
          <p:cNvSpPr txBox="1"/>
          <p:nvPr/>
        </p:nvSpPr>
        <p:spPr>
          <a:xfrm>
            <a:off x="3038440" y="2797634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7D5FA-7EF3-A9F0-6095-178F6FEC6644}"/>
              </a:ext>
            </a:extLst>
          </p:cNvPr>
          <p:cNvSpPr txBox="1"/>
          <p:nvPr/>
        </p:nvSpPr>
        <p:spPr>
          <a:xfrm>
            <a:off x="3032936" y="2626593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76D15D-4F01-935A-66AE-A17B61C6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D258AD-50E0-B421-1B5A-C11903E35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143EF-BFD7-6E81-0DB2-D4862B08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25C91F3-446A-DAB6-D4B2-314B47BB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6146E6-317C-4E03-BEF9-BEBAB012E40A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D42897-8939-1863-1DEA-B0FC460B0714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1A90B6-8DFD-70F4-F863-FCF5CD03EFC3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9E10E3-51E0-24B0-66BC-D24270D95E63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B3DE72-A12B-2BAA-53CC-C63F798F537E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9B155F-4BE0-953F-9326-9272C4FAD11E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D870BA-C335-9DD3-96B5-5EB609DB9B82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98BBC-EF33-E3C6-F506-FCE34D93CBFC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A81BC77-AB17-0164-2C25-BE075EFF68B1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8AD84-5E6E-121B-F866-B13838218565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55D2060-A47D-AA52-D5B9-1772CF3CB853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58AC05-D350-4DD3-393C-350BE7246297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05100DD-6CEE-3F30-AFEF-00C62CBCFFF4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E0125-4C79-855C-A6BF-82537A7ABCE9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2A599-302C-0BF2-2A0F-840EEDF8FC28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9063F-7420-510C-9424-10A19F69544E}"/>
              </a:ext>
            </a:extLst>
          </p:cNvPr>
          <p:cNvSpPr txBox="1"/>
          <p:nvPr/>
        </p:nvSpPr>
        <p:spPr>
          <a:xfrm>
            <a:off x="3170548" y="42709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BB032-D769-E5C8-5552-8C0879F2452C}"/>
              </a:ext>
            </a:extLst>
          </p:cNvPr>
          <p:cNvSpPr txBox="1"/>
          <p:nvPr/>
        </p:nvSpPr>
        <p:spPr>
          <a:xfrm>
            <a:off x="3032936" y="262528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D2783-4D3C-8AC4-B8E9-050484A13F3A}"/>
              </a:ext>
            </a:extLst>
          </p:cNvPr>
          <p:cNvCxnSpPr/>
          <p:nvPr/>
        </p:nvCxnSpPr>
        <p:spPr>
          <a:xfrm>
            <a:off x="6453569" y="387835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497E3074-279C-8CE6-8C84-C320F868DD12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874794-C71D-AEF9-4BA2-7D5750606BCD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1DAB4E-1DEB-A3C2-8E7E-DED2C23C48D9}"/>
              </a:ext>
            </a:extLst>
          </p:cNvPr>
          <p:cNvCxnSpPr/>
          <p:nvPr/>
        </p:nvCxnSpPr>
        <p:spPr>
          <a:xfrm>
            <a:off x="6453569" y="2931058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EDB6F-A46D-F7B7-D30A-2400578F19DA}"/>
              </a:ext>
            </a:extLst>
          </p:cNvPr>
          <p:cNvSpPr txBox="1"/>
          <p:nvPr/>
        </p:nvSpPr>
        <p:spPr>
          <a:xfrm>
            <a:off x="4833742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0A64F09-6B85-974E-443C-BC4ACA95E0A0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B1801E-E55A-3FE1-77A0-2CBB3BCB0DDB}"/>
              </a:ext>
            </a:extLst>
          </p:cNvPr>
          <p:cNvCxnSpPr/>
          <p:nvPr/>
        </p:nvCxnSpPr>
        <p:spPr>
          <a:xfrm>
            <a:off x="6453569" y="1474482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0D1432-F82E-DBA9-0EF3-EF40A283E51B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02264-65D6-A848-286A-F02A6C18C45A}"/>
              </a:ext>
            </a:extLst>
          </p:cNvPr>
          <p:cNvSpPr txBox="1"/>
          <p:nvPr/>
        </p:nvSpPr>
        <p:spPr>
          <a:xfrm>
            <a:off x="3038440" y="2797634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F7E77-BAD3-33E5-065C-BFB4D38EABF1}"/>
              </a:ext>
            </a:extLst>
          </p:cNvPr>
          <p:cNvSpPr txBox="1"/>
          <p:nvPr/>
        </p:nvSpPr>
        <p:spPr>
          <a:xfrm>
            <a:off x="3032936" y="4409496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6404B1-FDFF-7875-7692-14991F66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3E3B3-EF10-4E7D-6E62-5BB5B1E9A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838C1-6CED-DCE6-C688-26155BF2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4B80269-6297-C42F-A674-01B3367B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6837C2-F7FE-A5C8-96AC-F5B23B353451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9E3F33-005A-AF9E-D710-B4830A170003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23416E-57F4-A467-3D2D-28FE5E4C1E9D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FEAF6C-4F1B-B20E-F067-822CDB3F1BC7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6EFB29-755E-98F3-6CE6-54935C246256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3E327-BCB5-98FE-3C6A-1B7BF48F8AE1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668C0B-0674-2BC9-E972-D18A88D3D4E2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5ED6CD8-313F-2388-D416-ED404CCE34E9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0DD6BF-942F-4669-3CD8-2068819F281A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9626D8-E085-BB73-692B-1288CBFA198A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49BDB3-032F-DB91-7045-6390F730A0B6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136ECF-FB5B-636A-826C-92526A5D30E9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1B25EE-5AA7-5893-C30E-C28220FBFE6F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5F232-8042-3773-804C-5FEACEE101B3}"/>
              </a:ext>
            </a:extLst>
          </p:cNvPr>
          <p:cNvSpPr txBox="1"/>
          <p:nvPr/>
        </p:nvSpPr>
        <p:spPr>
          <a:xfrm>
            <a:off x="4178660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D7763-A733-87D9-FD32-459F2861B042}"/>
              </a:ext>
            </a:extLst>
          </p:cNvPr>
          <p:cNvSpPr txBox="1"/>
          <p:nvPr/>
        </p:nvSpPr>
        <p:spPr>
          <a:xfrm>
            <a:off x="4178660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6AC9E-7EC1-BAFE-38E9-C2344040FA71}"/>
              </a:ext>
            </a:extLst>
          </p:cNvPr>
          <p:cNvSpPr txBox="1"/>
          <p:nvPr/>
        </p:nvSpPr>
        <p:spPr>
          <a:xfrm>
            <a:off x="3034957" y="4270997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 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C589E-BCF9-53E4-A6D1-55E64B2FF376}"/>
              </a:ext>
            </a:extLst>
          </p:cNvPr>
          <p:cNvSpPr txBox="1"/>
          <p:nvPr/>
        </p:nvSpPr>
        <p:spPr>
          <a:xfrm>
            <a:off x="3032936" y="262528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3CDCA6-4F6F-ACC8-E2DD-99775CDF8CB0}"/>
              </a:ext>
            </a:extLst>
          </p:cNvPr>
          <p:cNvCxnSpPr/>
          <p:nvPr/>
        </p:nvCxnSpPr>
        <p:spPr>
          <a:xfrm>
            <a:off x="6453569" y="4203475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B43B439C-3440-B1FC-FB16-CA7CB8CCFF55}"/>
              </a:ext>
            </a:extLst>
          </p:cNvPr>
          <p:cNvSpPr/>
          <p:nvPr/>
        </p:nvSpPr>
        <p:spPr>
          <a:xfrm>
            <a:off x="4033520" y="2600960"/>
            <a:ext cx="802841" cy="1351280"/>
          </a:xfrm>
          <a:custGeom>
            <a:avLst/>
            <a:gdLst>
              <a:gd name="connsiteX0" fmla="*/ 0 w 802841"/>
              <a:gd name="connsiteY0" fmla="*/ 1351280 h 1351280"/>
              <a:gd name="connsiteX1" fmla="*/ 802640 w 802841"/>
              <a:gd name="connsiteY1" fmla="*/ 406400 h 1351280"/>
              <a:gd name="connsiteX2" fmla="*/ 60960 w 802841"/>
              <a:gd name="connsiteY2" fmla="*/ 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841" h="1351280">
                <a:moveTo>
                  <a:pt x="0" y="1351280"/>
                </a:moveTo>
                <a:cubicBezTo>
                  <a:pt x="396240" y="991446"/>
                  <a:pt x="792480" y="631613"/>
                  <a:pt x="802640" y="406400"/>
                </a:cubicBezTo>
                <a:cubicBezTo>
                  <a:pt x="812800" y="181187"/>
                  <a:pt x="436880" y="90593"/>
                  <a:pt x="6096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AF6A6E-88A2-8B03-D77E-3A657859F819}"/>
              </a:ext>
            </a:extLst>
          </p:cNvPr>
          <p:cNvSpPr txBox="1"/>
          <p:nvPr/>
        </p:nvSpPr>
        <p:spPr>
          <a:xfrm>
            <a:off x="4915976" y="2623281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756FDC-3287-EB7B-D168-15F72B7650D0}"/>
              </a:ext>
            </a:extLst>
          </p:cNvPr>
          <p:cNvCxnSpPr/>
          <p:nvPr/>
        </p:nvCxnSpPr>
        <p:spPr>
          <a:xfrm>
            <a:off x="6453569" y="2931058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97B3865-F41F-5924-6E0D-5C657FA4C4D8}"/>
              </a:ext>
            </a:extLst>
          </p:cNvPr>
          <p:cNvSpPr txBox="1"/>
          <p:nvPr/>
        </p:nvSpPr>
        <p:spPr>
          <a:xfrm>
            <a:off x="4833742" y="1007424"/>
            <a:ext cx="8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super()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F0001E6-0F1C-9064-6E9D-3DA3E283DBF4}"/>
              </a:ext>
            </a:extLst>
          </p:cNvPr>
          <p:cNvSpPr/>
          <p:nvPr/>
        </p:nvSpPr>
        <p:spPr>
          <a:xfrm>
            <a:off x="3058160" y="1087120"/>
            <a:ext cx="921177" cy="1148080"/>
          </a:xfrm>
          <a:custGeom>
            <a:avLst/>
            <a:gdLst>
              <a:gd name="connsiteX0" fmla="*/ 833120 w 921177"/>
              <a:gd name="connsiteY0" fmla="*/ 1148080 h 1148080"/>
              <a:gd name="connsiteX1" fmla="*/ 843280 w 921177"/>
              <a:gd name="connsiteY1" fmla="*/ 284480 h 1148080"/>
              <a:gd name="connsiteX2" fmla="*/ 0 w 921177"/>
              <a:gd name="connsiteY2" fmla="*/ 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177" h="1148080">
                <a:moveTo>
                  <a:pt x="833120" y="1148080"/>
                </a:moveTo>
                <a:cubicBezTo>
                  <a:pt x="907626" y="811953"/>
                  <a:pt x="982133" y="475827"/>
                  <a:pt x="843280" y="284480"/>
                </a:cubicBezTo>
                <a:cubicBezTo>
                  <a:pt x="704427" y="93133"/>
                  <a:pt x="352213" y="46566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B0E5DF-D997-D50B-5686-5E1863EA197B}"/>
              </a:ext>
            </a:extLst>
          </p:cNvPr>
          <p:cNvCxnSpPr/>
          <p:nvPr/>
        </p:nvCxnSpPr>
        <p:spPr>
          <a:xfrm>
            <a:off x="6453569" y="1474482"/>
            <a:ext cx="52817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F8721F-7D37-22B1-4C9E-A837A4FF4A05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6A6D9-C70C-E6B7-13C7-C17B964687A7}"/>
              </a:ext>
            </a:extLst>
          </p:cNvPr>
          <p:cNvSpPr txBox="1"/>
          <p:nvPr/>
        </p:nvSpPr>
        <p:spPr>
          <a:xfrm>
            <a:off x="3038440" y="2797634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975E1-74FF-2A2E-1AB6-B8F3296C5EFA}"/>
              </a:ext>
            </a:extLst>
          </p:cNvPr>
          <p:cNvSpPr txBox="1"/>
          <p:nvPr/>
        </p:nvSpPr>
        <p:spPr>
          <a:xfrm>
            <a:off x="3032936" y="4439976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A68BB-0E93-2A3B-8913-B83BB2A2294F}"/>
              </a:ext>
            </a:extLst>
          </p:cNvPr>
          <p:cNvSpPr txBox="1"/>
          <p:nvPr/>
        </p:nvSpPr>
        <p:spPr>
          <a:xfrm>
            <a:off x="5743300" y="4331745"/>
            <a:ext cx="2840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1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519E6E-93C1-85CB-C157-3D4049C4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38D5D4-73E6-E021-CF54-7F985B12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4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2BF9-5932-5591-9522-B54998056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12DD-3ADA-7E43-25DA-B5F5B06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Konstruktoren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1580-1EF5-71BC-388E-92E491D79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Subklasse instanziieren: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Erfordert die Instanziierung der Superklasse.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Default-Konstruktor: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Ruft automatisch den Konstruktor der Superklasse auf.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Konstruktoren und Vererbung: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Konstruktoren werden nicht vererbt.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Sinn von Konstruktoren: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Initialisierung von Attributen bei der Objekterstellung.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776A8-6BDB-CDC6-FD5D-A8537EDF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01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72A3-424D-3F36-3CEB-A63DC383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7D27-88E0-B707-7935-73F45550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Parametrisierte Konstruktoren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1774B-48B5-0C4B-F510-932C1A1C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E701A4-98F7-6E61-7CF4-8FAED3BF2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Default-Konstruktor überschrieben: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Wenn der Default-Konstruktor der Superklasse durch einen parametrisierten Konstruktor ersetzt wird.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super(...) erforderlich: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super(...) muss explizit aufgerufen werden, um den Konstruktor der Superklasse zu nutzen.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Parameterreihenfolge beachten: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Die Reihenfolge und Anzahl der Parameter in super(...) muss identisch mit der des </a:t>
            </a:r>
            <a:r>
              <a:rPr lang="de-AT" dirty="0" err="1"/>
              <a:t>Superklassenkonstruktors</a:t>
            </a:r>
            <a:r>
              <a:rPr lang="de-AT" dirty="0"/>
              <a:t> sein.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Fehler vermeiden: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Kein Aufruf von super(...) führt zu einem Kompilierungsfehler.</a:t>
            </a:r>
          </a:p>
        </p:txBody>
      </p:sp>
    </p:spTree>
    <p:extLst>
      <p:ext uri="{BB962C8B-B14F-4D97-AF65-F5344CB8AC3E}">
        <p14:creationId xmlns:p14="http://schemas.microsoft.com/office/powerpoint/2010/main" val="424165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2B89-A5CD-1E1F-27F6-DAA65D28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D9A430-EBB9-E7CB-174A-F67E1FDF2A3A}"/>
              </a:ext>
            </a:extLst>
          </p:cNvPr>
          <p:cNvSpPr txBox="1"/>
          <p:nvPr/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CH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Arial"/>
                <a:sym typeface="Arial"/>
              </a:rPr>
              <a:t>Beispiel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25077-4290-B33E-BDA2-27215F72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60" y="428625"/>
            <a:ext cx="2915480" cy="446816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89D81-A43F-0239-A543-DDB22DD6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F68F8-69A2-0049-E3D6-CE87B7CF54E0}"/>
              </a:ext>
            </a:extLst>
          </p:cNvPr>
          <p:cNvCxnSpPr/>
          <p:nvPr/>
        </p:nvCxnSpPr>
        <p:spPr>
          <a:xfrm>
            <a:off x="2450529" y="4142515"/>
            <a:ext cx="5281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37651F-7C2B-2CEC-D484-73DA4A87F286}"/>
              </a:ext>
            </a:extLst>
          </p:cNvPr>
          <p:cNvSpPr txBox="1"/>
          <p:nvPr/>
        </p:nvSpPr>
        <p:spPr>
          <a:xfrm>
            <a:off x="526958" y="3382268"/>
            <a:ext cx="1729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 sind gezwungen explizit super() aufzurufen - auch wenn es keinen Unterschied macht.</a:t>
            </a:r>
          </a:p>
        </p:txBody>
      </p:sp>
    </p:spTree>
    <p:extLst>
      <p:ext uri="{BB962C8B-B14F-4D97-AF65-F5344CB8AC3E}">
        <p14:creationId xmlns:p14="http://schemas.microsoft.com/office/powerpoint/2010/main" val="296666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27C5-7DF8-F468-29CD-62096E4F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AC073-5688-1C2F-9F20-C8E3C9FC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82" y="330122"/>
            <a:ext cx="2930046" cy="4483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6FAE2-261C-BC38-7FD5-BBB7963D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371" y="330122"/>
            <a:ext cx="2930046" cy="44832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7925C-E37A-61AA-76A6-EBA9FF21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A353F-032E-2EB1-43D9-0A9A01FFE088}"/>
              </a:ext>
            </a:extLst>
          </p:cNvPr>
          <p:cNvSpPr txBox="1"/>
          <p:nvPr/>
        </p:nvSpPr>
        <p:spPr>
          <a:xfrm>
            <a:off x="-5970728" y="214312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CH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Arial"/>
                <a:sym typeface="Arial"/>
              </a:rPr>
              <a:t>Beispiel</a:t>
            </a:r>
          </a:p>
        </p:txBody>
      </p:sp>
    </p:spTree>
    <p:extLst>
      <p:ext uri="{BB962C8B-B14F-4D97-AF65-F5344CB8AC3E}">
        <p14:creationId xmlns:p14="http://schemas.microsoft.com/office/powerpoint/2010/main" val="115629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Website: </a:t>
            </a:r>
            <a:r>
              <a:rPr lang="de-CH" b="0" dirty="0" err="1"/>
              <a:t>timobaumberger.com</a:t>
            </a:r>
            <a:endParaRPr lang="de-CH" b="0" dirty="0"/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10A8A1A-ECF0-FD1F-3900-808EFC5A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5740"/>
            <a:ext cx="1419622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096D1645-F9B4-89CA-2FF1-105504A7A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8FD4A443-7426-1A8A-419A-BBC650D5B9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87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9E23A-A2A9-A3C0-C61E-B9F28A41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A188-1004-E63B-29EA-97A714D1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C6A49-2BB9-0AEB-D99A-90F6EA172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29892"/>
            <a:ext cx="8229600" cy="390762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noProof="0" dirty="0"/>
              <a:t>Definition: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noProof="0" dirty="0"/>
              <a:t>Legen das Verhalten fest, das eine Klasse haben muss, um das Interface zu implementieren.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noProof="0" dirty="0"/>
              <a:t>Implementierung der Methoden: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noProof="0" dirty="0"/>
              <a:t>Das Interface gibt nur die Methodensignaturen vor – die Implementierung erfolgt in der Klasse.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noProof="0" dirty="0"/>
              <a:t>Keine Attribute: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noProof="0" dirty="0"/>
              <a:t>Interfaces enthalten keine Attribute, nur Konstanten.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noProof="0" dirty="0"/>
              <a:t>Eigenschaften von Attributen: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noProof="0" dirty="0"/>
              <a:t>Alle Konstanten in einem Interface sind </a:t>
            </a:r>
            <a:r>
              <a:rPr lang="de-AT" b="1" noProof="0" dirty="0" err="1"/>
              <a:t>public</a:t>
            </a:r>
            <a:r>
              <a:rPr lang="de-AT" noProof="0" dirty="0"/>
              <a:t>, </a:t>
            </a:r>
            <a:r>
              <a:rPr lang="de-AT" b="1" noProof="0" dirty="0" err="1"/>
              <a:t>static</a:t>
            </a:r>
            <a:r>
              <a:rPr lang="de-AT" noProof="0" dirty="0"/>
              <a:t> und </a:t>
            </a:r>
            <a:r>
              <a:rPr lang="de-AT" b="1" noProof="0" dirty="0"/>
              <a:t>final</a:t>
            </a:r>
            <a:r>
              <a:rPr lang="de-AT" noProof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noProof="0" dirty="0"/>
              <a:t>Konstanten gehören zum Interface und sind unveränderlich.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8F1C4-7892-E39E-FF58-68F76F82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27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3F4EDE2C-FF64-B44F-33F4-F5BB3DF8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978076-88DA-78EC-C1ED-A9E2EB77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9" y="647567"/>
            <a:ext cx="4104071" cy="3848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56247E-6EA3-B9C8-CA5C-9498335F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91" y="647567"/>
            <a:ext cx="3103880" cy="1607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045B1-82DA-9134-3D29-FEB2065F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91" y="2625688"/>
            <a:ext cx="3103880" cy="18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A3B61EFC-CE0B-6A04-DB3D-C17D8014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B622D5-F073-DA4F-8E78-AECE08EF961B}"/>
              </a:ext>
            </a:extLst>
          </p:cNvPr>
          <p:cNvSpPr/>
          <p:nvPr/>
        </p:nvSpPr>
        <p:spPr>
          <a:xfrm>
            <a:off x="203200" y="336550"/>
            <a:ext cx="4368800" cy="223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F0D80-9363-C857-B085-474EC25FBFCB}"/>
              </a:ext>
            </a:extLst>
          </p:cNvPr>
          <p:cNvSpPr txBox="1"/>
          <p:nvPr/>
        </p:nvSpPr>
        <p:spPr>
          <a:xfrm>
            <a:off x="335280" y="467360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 class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Auto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024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E1A8F1A7-7C9E-6389-7A4B-C8FFEC75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73935C-5F11-F411-4F93-CCFE9EBB9776}"/>
              </a:ext>
            </a:extLst>
          </p:cNvPr>
          <p:cNvSpPr/>
          <p:nvPr/>
        </p:nvSpPr>
        <p:spPr>
          <a:xfrm>
            <a:off x="203200" y="336550"/>
            <a:ext cx="8605520" cy="4339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56D76-3B67-0179-1453-E677370F3D9C}"/>
              </a:ext>
            </a:extLst>
          </p:cNvPr>
          <p:cNvSpPr txBox="1"/>
          <p:nvPr/>
        </p:nvSpPr>
        <p:spPr>
          <a:xfrm>
            <a:off x="335280" y="467360"/>
            <a:ext cx="54168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18BBD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Auto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implements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Fahrzeug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//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Vorgeschrieben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durch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Fahrzeug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Implementierung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start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C1C8CD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1C8CD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stop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checkSystem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fahrmodusWechsel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FahrModus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aktuellerFahrmodus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27FEB-352A-071A-9702-E7CC4019EA8E}"/>
              </a:ext>
            </a:extLst>
          </p:cNvPr>
          <p:cNvSpPr txBox="1"/>
          <p:nvPr/>
        </p:nvSpPr>
        <p:spPr>
          <a:xfrm>
            <a:off x="3874219" y="3325802"/>
            <a:ext cx="4652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können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mehrere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Interfaces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implementieren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508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C2F86CD6-93FA-2387-CE34-534953D87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22335-9CCA-AC08-5FAC-D3E13CBAA1C2}"/>
              </a:ext>
            </a:extLst>
          </p:cNvPr>
          <p:cNvSpPr/>
          <p:nvPr/>
        </p:nvSpPr>
        <p:spPr>
          <a:xfrm>
            <a:off x="203200" y="336550"/>
            <a:ext cx="8605520" cy="4339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57C87-A1B1-F8D9-EA75-83EA4CB183EC}"/>
              </a:ext>
            </a:extLst>
          </p:cNvPr>
          <p:cNvSpPr txBox="1"/>
          <p:nvPr/>
        </p:nvSpPr>
        <p:spPr>
          <a:xfrm>
            <a:off x="335280" y="467360"/>
            <a:ext cx="5596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18BBD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Auto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implements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Fahrzeug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,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Schluessel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//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Vorgeschrieben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durch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Vehicle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Implementierung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start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C1C8CD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1C8CD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stop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checkSystem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fahrmodusWechsel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Fahrmodus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aktuellerFahrmodus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//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Vorgeschrieben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durch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Schluessel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Implementierung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neuerSchlüssel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(String id) {}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C1C8CD"/>
              </a:solidFill>
              <a:effectLst/>
              <a:uLnTx/>
              <a:uFillTx/>
              <a:latin typeface="Ubuntu Mono" panose="020B0509030602030204" pitchFamily="49" charset="0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1C8CD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verriegeln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entriegeln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	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public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5681C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void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3E6E8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AF3E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fenster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(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boolean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hoch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) {}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A36AB-E810-862D-2380-AD0E5BBD56C1}"/>
              </a:ext>
            </a:extLst>
          </p:cNvPr>
          <p:cNvSpPr txBox="1"/>
          <p:nvPr/>
        </p:nvSpPr>
        <p:spPr>
          <a:xfrm>
            <a:off x="3874219" y="3791347"/>
            <a:ext cx="4652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können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mehrere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Interfaces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implementieren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7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37808-147A-2136-EE3C-D0B9801E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3021-BBD5-F7FD-A646-00995162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Interfaces: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51E71-4F6C-EAE3-0721-9392E0A80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b="1" dirty="0"/>
              <a:t>Definition: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Ein Interface definiert einheitliche Regeln für Klassen.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/>
              <a:t>Grundidee: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Klassen müssen eine vorgegebene Grundstruktur erfüllen.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Die Implementierung der Details bleibt der Klasse überlassen.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07F87-784F-704F-76F6-B21CBD3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60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A7644-2DCB-8CA6-D7D6-46144C6F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3668-01EE-94A9-4DB0-D9E3E1E4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Interfaces: Aus Sicht des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ACF9-4E2D-21E4-FA05-0D40813B0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Pflicht zur Implementierung: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Alle Methoden des Interfaces müssen in der implementierenden Klasse definiert werden.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"Vererbung" der Methodennamen: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Nur die Signaturen der Methoden werden übernommen – die Implementierung erfolgt durch die Klasse.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Klare Regeln: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Stellt sicher, dass alle Klassen mit dem Interface einheitliche Methoden bereitstellen.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Wichtig: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Interfaces sind keine Klassen, sondern reine "Verträge".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Eine Klasse kann mehrere Interfaces gleichzeitig implementieren.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8D038-E63A-60FC-27C1-D383CFA1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565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5D40F-7F52-21E8-7526-AC40B292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12BE174-D430-505B-8C5E-29CDE96FF7BC}"/>
              </a:ext>
            </a:extLst>
          </p:cNvPr>
          <p:cNvSpPr/>
          <p:nvPr/>
        </p:nvSpPr>
        <p:spPr>
          <a:xfrm>
            <a:off x="2203862" y="2095279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1CE29F-3AF4-E482-F680-966571913C8B}"/>
              </a:ext>
            </a:extLst>
          </p:cNvPr>
          <p:cNvSpPr/>
          <p:nvPr/>
        </p:nvSpPr>
        <p:spPr>
          <a:xfrm>
            <a:off x="3211974" y="75325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7C1A89-420B-2A64-579C-0B63B3686FF0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V="1">
            <a:off x="2707918" y="1761368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49F3586-C483-9C90-94C8-297054C57AB1}"/>
              </a:ext>
            </a:extLst>
          </p:cNvPr>
          <p:cNvSpPr/>
          <p:nvPr/>
        </p:nvSpPr>
        <p:spPr>
          <a:xfrm>
            <a:off x="4220086" y="2095279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857CE3-9724-83C6-73AE-F727E2FDB38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3716030" y="1761368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22ABA42-FE38-DFD4-BB14-F67A310C2AB8}"/>
              </a:ext>
            </a:extLst>
          </p:cNvPr>
          <p:cNvSpPr/>
          <p:nvPr/>
        </p:nvSpPr>
        <p:spPr>
          <a:xfrm>
            <a:off x="4220086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BCB79-4E0A-FFFC-5A92-6B10E3D5602C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4724142" y="3103391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4A2CF70-3DA5-1FD4-712E-02442E4AC7DE}"/>
              </a:ext>
            </a:extLst>
          </p:cNvPr>
          <p:cNvSpPr/>
          <p:nvPr/>
        </p:nvSpPr>
        <p:spPr>
          <a:xfrm>
            <a:off x="1411774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F8CFD7-C4BA-73EA-049A-402528994CB3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>
          <a:xfrm flipV="1">
            <a:off x="1915830" y="3103391"/>
            <a:ext cx="792088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4916774-9FFB-0F68-11B8-F62A84C92475}"/>
              </a:ext>
            </a:extLst>
          </p:cNvPr>
          <p:cNvSpPr/>
          <p:nvPr/>
        </p:nvSpPr>
        <p:spPr>
          <a:xfrm>
            <a:off x="2923942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FC91B7-8746-48DF-7D72-D2A6F0A6BBD8}"/>
              </a:ext>
            </a:extLst>
          </p:cNvPr>
          <p:cNvCxnSpPr>
            <a:cxnSpLocks/>
            <a:stCxn id="31" idx="0"/>
            <a:endCxn id="8" idx="4"/>
          </p:cNvCxnSpPr>
          <p:nvPr/>
        </p:nvCxnSpPr>
        <p:spPr>
          <a:xfrm flipH="1" flipV="1">
            <a:off x="2707918" y="3103391"/>
            <a:ext cx="72008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B56A74-0E07-D722-CC17-B2F18CD5710B}"/>
              </a:ext>
            </a:extLst>
          </p:cNvPr>
          <p:cNvSpPr txBox="1"/>
          <p:nvPr/>
        </p:nvSpPr>
        <p:spPr>
          <a:xfrm>
            <a:off x="5261678" y="3995498"/>
            <a:ext cx="1576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F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F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0FF4E-956B-7F1A-8294-8432D0362ECE}"/>
              </a:ext>
            </a:extLst>
          </p:cNvPr>
          <p:cNvSpPr txBox="1"/>
          <p:nvPr/>
        </p:nvSpPr>
        <p:spPr>
          <a:xfrm>
            <a:off x="5261678" y="4387928"/>
            <a:ext cx="167545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(h2.a())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3A0751-5938-B199-7C9E-E85CE183CB79}"/>
              </a:ext>
            </a:extLst>
          </p:cNvPr>
          <p:cNvCxnSpPr>
            <a:cxnSpLocks/>
            <a:stCxn id="9" idx="6"/>
            <a:endCxn id="39" idx="1"/>
          </p:cNvCxnSpPr>
          <p:nvPr/>
        </p:nvCxnSpPr>
        <p:spPr>
          <a:xfrm>
            <a:off x="4220086" y="1257312"/>
            <a:ext cx="544661" cy="352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5CB1F8-8188-0567-AFEF-4CE0470CC802}"/>
              </a:ext>
            </a:extLst>
          </p:cNvPr>
          <p:cNvCxnSpPr>
            <a:cxnSpLocks/>
            <a:stCxn id="9" idx="6"/>
            <a:endCxn id="3" idx="1"/>
          </p:cNvCxnSpPr>
          <p:nvPr/>
        </p:nvCxnSpPr>
        <p:spPr>
          <a:xfrm flipV="1">
            <a:off x="4220086" y="753256"/>
            <a:ext cx="544661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DCDF6F-37D3-E777-63E4-58392E9F688E}"/>
              </a:ext>
            </a:extLst>
          </p:cNvPr>
          <p:cNvSpPr txBox="1"/>
          <p:nvPr/>
        </p:nvSpPr>
        <p:spPr>
          <a:xfrm>
            <a:off x="4764747" y="383924"/>
            <a:ext cx="15760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interface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I1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b(); 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131F1-CAE9-13EB-E198-5062B4D40B48}"/>
              </a:ext>
            </a:extLst>
          </p:cNvPr>
          <p:cNvSpPr txBox="1"/>
          <p:nvPr/>
        </p:nvSpPr>
        <p:spPr>
          <a:xfrm>
            <a:off x="4764747" y="1240465"/>
            <a:ext cx="15760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interface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I2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c();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d(); 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D6CF29-EF14-843D-BF03-B31B51EC335B}"/>
              </a:ext>
            </a:extLst>
          </p:cNvPr>
          <p:cNvSpPr txBox="1"/>
          <p:nvPr/>
        </p:nvSpPr>
        <p:spPr>
          <a:xfrm>
            <a:off x="1018281" y="720275"/>
            <a:ext cx="1277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b(){…}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c(){…}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d(){…}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6F67E9-8751-8F29-D100-FB7E3DAE82E6}"/>
              </a:ext>
            </a:extLst>
          </p:cNvPr>
          <p:cNvSpPr txBox="1"/>
          <p:nvPr/>
        </p:nvSpPr>
        <p:spPr>
          <a:xfrm>
            <a:off x="5261678" y="2207415"/>
            <a:ext cx="167545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I1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h1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85E902-B077-69A6-6377-48214E5FEF03}"/>
              </a:ext>
            </a:extLst>
          </p:cNvPr>
          <p:cNvSpPr txBox="1"/>
          <p:nvPr/>
        </p:nvSpPr>
        <p:spPr>
          <a:xfrm>
            <a:off x="5261678" y="2599845"/>
            <a:ext cx="167545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(h1.a())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261767-DFFE-E114-0357-81849E47E77A}"/>
              </a:ext>
            </a:extLst>
          </p:cNvPr>
          <p:cNvSpPr txBox="1"/>
          <p:nvPr/>
        </p:nvSpPr>
        <p:spPr>
          <a:xfrm>
            <a:off x="407714" y="2207415"/>
            <a:ext cx="1576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I2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B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1DE9E5-8D50-622C-C7F9-1C50A395D6C7}"/>
              </a:ext>
            </a:extLst>
          </p:cNvPr>
          <p:cNvSpPr txBox="1"/>
          <p:nvPr/>
        </p:nvSpPr>
        <p:spPr>
          <a:xfrm>
            <a:off x="407714" y="2599845"/>
            <a:ext cx="1576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h.a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F5815-C223-9E10-A9F8-B7766EC264AC}"/>
              </a:ext>
            </a:extLst>
          </p:cNvPr>
          <p:cNvSpPr txBox="1"/>
          <p:nvPr/>
        </p:nvSpPr>
        <p:spPr>
          <a:xfrm>
            <a:off x="1018281" y="481733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Vollständig definiert: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8564C0-B104-FF7F-20C2-2293C045C8CC}"/>
                  </a:ext>
                </a:extLst>
              </p14:cNvPr>
              <p14:cNvContentPartPr/>
              <p14:nvPr/>
            </p14:nvContentPartPr>
            <p14:xfrm>
              <a:off x="7092496" y="2207415"/>
              <a:ext cx="175570" cy="2887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8564C0-B104-FF7F-20C2-2293C045C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4507" y="2189438"/>
                <a:ext cx="211188" cy="3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B2FEEF-E157-6294-A8D6-C911F19BD4FF}"/>
                  </a:ext>
                </a:extLst>
              </p14:cNvPr>
              <p14:cNvContentPartPr/>
              <p14:nvPr/>
            </p14:nvContentPartPr>
            <p14:xfrm>
              <a:off x="7092496" y="2551942"/>
              <a:ext cx="175570" cy="28871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B2FEEF-E157-6294-A8D6-C911F19BD4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4507" y="2533965"/>
                <a:ext cx="211188" cy="3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A4B257-1DC0-C024-BFA8-4E2C24F571D7}"/>
                  </a:ext>
                </a:extLst>
              </p14:cNvPr>
              <p14:cNvContentPartPr/>
              <p14:nvPr/>
            </p14:nvContentPartPr>
            <p14:xfrm>
              <a:off x="7092496" y="3977341"/>
              <a:ext cx="175570" cy="28871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A4B257-1DC0-C024-BFA8-4E2C24F57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4507" y="3959364"/>
                <a:ext cx="211188" cy="3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186B2B-37D6-8247-BAE9-0E35BF7DE224}"/>
                  </a:ext>
                </a:extLst>
              </p14:cNvPr>
              <p14:cNvContentPartPr/>
              <p14:nvPr/>
            </p14:nvContentPartPr>
            <p14:xfrm>
              <a:off x="7092496" y="4380093"/>
              <a:ext cx="175570" cy="28871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186B2B-37D6-8247-BAE9-0E35BF7DE2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4507" y="4362116"/>
                <a:ext cx="211188" cy="3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EE4712-2F0B-47EA-6E80-E9FF9B114EE8}"/>
                  </a:ext>
                </a:extLst>
              </p14:cNvPr>
              <p14:cNvContentPartPr/>
              <p14:nvPr/>
            </p14:nvContentPartPr>
            <p14:xfrm>
              <a:off x="154465" y="2214938"/>
              <a:ext cx="175570" cy="28871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EE4712-2F0B-47EA-6E80-E9FF9B114E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76" y="2196961"/>
                <a:ext cx="211188" cy="324306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9911B-D1BF-DA47-9E73-A00A0F4544B6}"/>
              </a:ext>
            </a:extLst>
          </p:cNvPr>
          <p:cNvGrpSpPr/>
          <p:nvPr/>
        </p:nvGrpSpPr>
        <p:grpSpPr>
          <a:xfrm>
            <a:off x="95376" y="2599335"/>
            <a:ext cx="244188" cy="274898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CF1EDC-A1E4-53A3-5594-4A8252B115DF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0F0FF1-944D-943C-78E3-F4F69957A24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7F0FD0-80C2-0990-FB17-A3F38F3FC68B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9BE43F-1860-B98A-47F1-E000156704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400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46" grpId="0"/>
      <p:bldP spid="50" grpId="0" animBg="1"/>
      <p:bldP spid="51" grpId="0" animBg="1"/>
      <p:bldP spid="52" grpId="0" animBg="1"/>
      <p:bldP spid="53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9515D-75AD-E3E5-E099-541D191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0868D4E-7343-3A07-2917-42DC8C993948}"/>
              </a:ext>
            </a:extLst>
          </p:cNvPr>
          <p:cNvSpPr txBox="1"/>
          <p:nvPr/>
        </p:nvSpPr>
        <p:spPr>
          <a:xfrm>
            <a:off x="3331990" y="720275"/>
            <a:ext cx="1277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b(){…}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c(){…}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d(){…}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F88514-786F-1545-0E08-B374491377DF}"/>
              </a:ext>
            </a:extLst>
          </p:cNvPr>
          <p:cNvSpPr txBox="1"/>
          <p:nvPr/>
        </p:nvSpPr>
        <p:spPr>
          <a:xfrm>
            <a:off x="2721423" y="2207415"/>
            <a:ext cx="1576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I2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B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7846E3-CD1A-7F03-76A4-83BD60028D17}"/>
              </a:ext>
            </a:extLst>
          </p:cNvPr>
          <p:cNvSpPr txBox="1"/>
          <p:nvPr/>
        </p:nvSpPr>
        <p:spPr>
          <a:xfrm>
            <a:off x="2721423" y="2599845"/>
            <a:ext cx="1576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h.a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FBD7-7365-7002-FBA9-EC2982619D40}"/>
              </a:ext>
            </a:extLst>
          </p:cNvPr>
          <p:cNvSpPr txBox="1"/>
          <p:nvPr/>
        </p:nvSpPr>
        <p:spPr>
          <a:xfrm>
            <a:off x="3331990" y="481733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Vollständig definiert: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4A39D3-8A2E-27F0-A138-72FDC5D8F76E}"/>
              </a:ext>
            </a:extLst>
          </p:cNvPr>
          <p:cNvGrpSpPr/>
          <p:nvPr/>
        </p:nvGrpSpPr>
        <p:grpSpPr>
          <a:xfrm>
            <a:off x="2409085" y="2599335"/>
            <a:ext cx="244188" cy="274898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4DD554-9FFF-FA3C-4C17-ED5CFFE4D1A5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4DD554-9FFF-FA3C-4C17-ED5CFFE4D1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3170" y="3271533"/>
                  <a:ext cx="1567264" cy="51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04F057-5802-B3DE-420E-3A8DD31804CE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04F057-5802-B3DE-420E-3A8DD31804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6550" y="3258316"/>
                  <a:ext cx="1561463" cy="52735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C7FC87-61D2-66B1-CDC5-3A89DACF2F44}"/>
              </a:ext>
            </a:extLst>
          </p:cNvPr>
          <p:cNvSpPr txBox="1"/>
          <p:nvPr/>
        </p:nvSpPr>
        <p:spPr>
          <a:xfrm>
            <a:off x="80310" y="1447717"/>
            <a:ext cx="23101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Dynamic Binding müsste eigentlich funktionieren, oder?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Der Compiler überprüft, ob die Methode im statischen Typ abrufbar ist: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ist auf </a:t>
            </a: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I2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nicht definiert.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Dies führt zu einem </a:t>
            </a:r>
            <a:r>
              <a: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Compiler-Fehler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5988A2-E82D-5A6A-2B79-07A027709E7D}"/>
              </a:ext>
            </a:extLst>
          </p:cNvPr>
          <p:cNvSpPr/>
          <p:nvPr/>
        </p:nvSpPr>
        <p:spPr>
          <a:xfrm>
            <a:off x="4762537" y="2095279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ABE09D7-E386-8D4D-5946-81D5A157BFB6}"/>
              </a:ext>
            </a:extLst>
          </p:cNvPr>
          <p:cNvSpPr/>
          <p:nvPr/>
        </p:nvSpPr>
        <p:spPr>
          <a:xfrm>
            <a:off x="5770649" y="75325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6F8216-609A-7B00-EE77-540CE3983C43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5266593" y="1761368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3C5CF06-1513-9B76-5A02-182A60593D30}"/>
              </a:ext>
            </a:extLst>
          </p:cNvPr>
          <p:cNvSpPr/>
          <p:nvPr/>
        </p:nvSpPr>
        <p:spPr>
          <a:xfrm>
            <a:off x="6778761" y="2095279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45CFE3-E960-C6F2-D992-D0EFA2FC12FD}"/>
              </a:ext>
            </a:extLst>
          </p:cNvPr>
          <p:cNvCxnSpPr>
            <a:cxnSpLocks/>
            <a:stCxn id="57" idx="0"/>
            <a:endCxn id="55" idx="4"/>
          </p:cNvCxnSpPr>
          <p:nvPr/>
        </p:nvCxnSpPr>
        <p:spPr>
          <a:xfrm flipH="1" flipV="1">
            <a:off x="6274705" y="1761368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4E31883-FE87-31A6-4DC2-75D26FC0EC66}"/>
              </a:ext>
            </a:extLst>
          </p:cNvPr>
          <p:cNvSpPr/>
          <p:nvPr/>
        </p:nvSpPr>
        <p:spPr>
          <a:xfrm>
            <a:off x="6778761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F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10DDB3-123E-2CE7-5B8B-8BF1F30B5749}"/>
              </a:ext>
            </a:extLst>
          </p:cNvPr>
          <p:cNvCxnSpPr>
            <a:cxnSpLocks/>
            <a:stCxn id="59" idx="0"/>
            <a:endCxn id="57" idx="4"/>
          </p:cNvCxnSpPr>
          <p:nvPr/>
        </p:nvCxnSpPr>
        <p:spPr>
          <a:xfrm flipV="1">
            <a:off x="7282817" y="3103391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68E033C-D3B9-EE01-9CAD-127ACCF58142}"/>
              </a:ext>
            </a:extLst>
          </p:cNvPr>
          <p:cNvSpPr/>
          <p:nvPr/>
        </p:nvSpPr>
        <p:spPr>
          <a:xfrm>
            <a:off x="3970449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48D305-96FB-961C-DF7A-5869749B0405}"/>
              </a:ext>
            </a:extLst>
          </p:cNvPr>
          <p:cNvCxnSpPr>
            <a:cxnSpLocks/>
            <a:stCxn id="61" idx="0"/>
            <a:endCxn id="54" idx="4"/>
          </p:cNvCxnSpPr>
          <p:nvPr/>
        </p:nvCxnSpPr>
        <p:spPr>
          <a:xfrm flipV="1">
            <a:off x="4474505" y="3103391"/>
            <a:ext cx="792088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8BA249DA-027B-2876-E9F2-12715BBF48F1}"/>
              </a:ext>
            </a:extLst>
          </p:cNvPr>
          <p:cNvSpPr/>
          <p:nvPr/>
        </p:nvSpPr>
        <p:spPr>
          <a:xfrm>
            <a:off x="5482617" y="3751463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301D89D-F720-A55A-4C1A-877DA70482F7}"/>
              </a:ext>
            </a:extLst>
          </p:cNvPr>
          <p:cNvCxnSpPr>
            <a:cxnSpLocks/>
            <a:stCxn id="63" idx="0"/>
            <a:endCxn id="54" idx="4"/>
          </p:cNvCxnSpPr>
          <p:nvPr/>
        </p:nvCxnSpPr>
        <p:spPr>
          <a:xfrm flipH="1" flipV="1">
            <a:off x="5266593" y="3103391"/>
            <a:ext cx="72008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909E3A-327A-4115-8107-D683ED74D8AA}"/>
              </a:ext>
            </a:extLst>
          </p:cNvPr>
          <p:cNvCxnSpPr>
            <a:cxnSpLocks/>
            <a:stCxn id="55" idx="6"/>
            <a:endCxn id="68" idx="1"/>
          </p:cNvCxnSpPr>
          <p:nvPr/>
        </p:nvCxnSpPr>
        <p:spPr>
          <a:xfrm>
            <a:off x="6778761" y="1257312"/>
            <a:ext cx="544661" cy="352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8A3A03-4783-55C9-CE36-C3141C8BFC0B}"/>
              </a:ext>
            </a:extLst>
          </p:cNvPr>
          <p:cNvCxnSpPr>
            <a:cxnSpLocks/>
            <a:stCxn id="55" idx="6"/>
            <a:endCxn id="67" idx="1"/>
          </p:cNvCxnSpPr>
          <p:nvPr/>
        </p:nvCxnSpPr>
        <p:spPr>
          <a:xfrm flipV="1">
            <a:off x="6778761" y="753256"/>
            <a:ext cx="544661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5D9A61A-3598-7483-9AB1-B811B728CAAC}"/>
              </a:ext>
            </a:extLst>
          </p:cNvPr>
          <p:cNvSpPr txBox="1"/>
          <p:nvPr/>
        </p:nvSpPr>
        <p:spPr>
          <a:xfrm>
            <a:off x="7323422" y="383924"/>
            <a:ext cx="15760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interface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I1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b(); 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35D8E1-B508-6F6F-4AA8-9D9607BBEC08}"/>
              </a:ext>
            </a:extLst>
          </p:cNvPr>
          <p:cNvSpPr txBox="1"/>
          <p:nvPr/>
        </p:nvSpPr>
        <p:spPr>
          <a:xfrm>
            <a:off x="7323422" y="1240465"/>
            <a:ext cx="15760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interface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I2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c();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void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d();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140CA4D-A229-B362-D712-13EE81D75C44}"/>
                  </a:ext>
                </a:extLst>
              </p14:cNvPr>
              <p14:cNvContentPartPr/>
              <p14:nvPr/>
            </p14:nvContentPartPr>
            <p14:xfrm>
              <a:off x="2448959" y="2214938"/>
              <a:ext cx="175570" cy="288711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140CA4D-A229-B362-D712-13EE81D75C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0970" y="2196961"/>
                <a:ext cx="211188" cy="3243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13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B74E-2DE7-F721-929A-948F1EB0F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CD94-BEEC-7937-F15A-CF6322E4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DCA533-E254-6FA9-7A04-B341C1D80BEA}"/>
              </a:ext>
            </a:extLst>
          </p:cNvPr>
          <p:cNvSpPr/>
          <p:nvPr/>
        </p:nvSpPr>
        <p:spPr>
          <a:xfrm>
            <a:off x="1010491" y="774010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FFADEC-62AB-C8F1-50F7-6C2136E6FAA4}"/>
              </a:ext>
            </a:extLst>
          </p:cNvPr>
          <p:cNvSpPr/>
          <p:nvPr/>
        </p:nvSpPr>
        <p:spPr>
          <a:xfrm>
            <a:off x="2106348" y="232616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069EBA-890A-7128-B533-7C6D7B9FF0C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1514547" y="1782122"/>
            <a:ext cx="1095857" cy="544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87C3EF0-9AD4-9B31-3BB3-183238DD1CB8}"/>
              </a:ext>
            </a:extLst>
          </p:cNvPr>
          <p:cNvSpPr/>
          <p:nvPr/>
        </p:nvSpPr>
        <p:spPr>
          <a:xfrm>
            <a:off x="3320473" y="375915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6D67E8-7B42-041B-A170-0273F352F9D6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H="1" flipV="1">
            <a:off x="2610404" y="3334278"/>
            <a:ext cx="1214125" cy="424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2C7013-B16D-7689-848D-9D506B71B6FE}"/>
              </a:ext>
            </a:extLst>
          </p:cNvPr>
          <p:cNvSpPr txBox="1"/>
          <p:nvPr/>
        </p:nvSpPr>
        <p:spPr>
          <a:xfrm>
            <a:off x="333808" y="196200"/>
            <a:ext cx="825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7CA3-FE15-0C36-AB92-67E8DC5D4B35}"/>
              </a:ext>
            </a:extLst>
          </p:cNvPr>
          <p:cNvSpPr txBox="1"/>
          <p:nvPr/>
        </p:nvSpPr>
        <p:spPr>
          <a:xfrm>
            <a:off x="5053864" y="1010777"/>
            <a:ext cx="363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Pfeile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sind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eine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“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erbt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von” -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Beziehung</a:t>
            </a:r>
            <a:endParaRPr kumimoji="0" lang="en-CH" sz="2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FCDC3E-FEF9-7430-1E73-F45F7EEE243B}"/>
              </a:ext>
            </a:extLst>
          </p:cNvPr>
          <p:cNvCxnSpPr>
            <a:cxnSpLocks/>
          </p:cNvCxnSpPr>
          <p:nvPr/>
        </p:nvCxnSpPr>
        <p:spPr>
          <a:xfrm flipH="1">
            <a:off x="2225964" y="1356004"/>
            <a:ext cx="2604654" cy="698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AFAFA-CB9D-DFBE-EE57-D33137DDC3AC}"/>
              </a:ext>
            </a:extLst>
          </p:cNvPr>
          <p:cNvCxnSpPr>
            <a:cxnSpLocks/>
          </p:cNvCxnSpPr>
          <p:nvPr/>
        </p:nvCxnSpPr>
        <p:spPr>
          <a:xfrm flipH="1">
            <a:off x="3435927" y="1588655"/>
            <a:ext cx="1463186" cy="1962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C2C99CD-3D3E-D09D-0D4F-443721A4F67F}"/>
              </a:ext>
            </a:extLst>
          </p:cNvPr>
          <p:cNvSpPr txBox="1"/>
          <p:nvPr/>
        </p:nvSpPr>
        <p:spPr>
          <a:xfrm>
            <a:off x="5053864" y="1887955"/>
            <a:ext cx="286168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 Hund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Tier.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Nicht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alle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Tiere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sind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Hund.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B63F0C-15BA-E025-86BE-3A2BA8D60A52}"/>
              </a:ext>
            </a:extLst>
          </p:cNvPr>
          <p:cNvSpPr txBox="1"/>
          <p:nvPr/>
        </p:nvSpPr>
        <p:spPr>
          <a:xfrm>
            <a:off x="5053864" y="2857598"/>
            <a:ext cx="28616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 Husky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Tier und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Hund.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72EC6-BAD0-7B27-7E56-BF1AFDA92399}"/>
              </a:ext>
            </a:extLst>
          </p:cNvPr>
          <p:cNvSpPr txBox="1"/>
          <p:nvPr/>
        </p:nvSpPr>
        <p:spPr>
          <a:xfrm>
            <a:off x="5053864" y="3497541"/>
            <a:ext cx="286168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wollen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sichergehen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dass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Attribute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richtig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vererbt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werden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4433-AADB-D674-7BDB-517520EF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71E5F-C8AE-1D8B-0E1E-4DD2992FB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0"/>
            <a:ext cx="64856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04B4-AB2B-4B95-DC13-007792CC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717A9-8518-52E8-F99A-B2AC08B4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516282"/>
            <a:ext cx="61087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4BE67A-C4D9-30BF-3333-C0315E4A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0" y="1367182"/>
            <a:ext cx="60325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E0640-7B87-4D69-015A-9A97D5BBC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0" y="2322443"/>
            <a:ext cx="60325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EAE7F-8D0B-1FCD-1797-3177FFD91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50" y="3290404"/>
            <a:ext cx="5892800" cy="110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A3EF1-59C8-1014-7380-936655599FBD}"/>
              </a:ext>
            </a:extLst>
          </p:cNvPr>
          <p:cNvSpPr txBox="1"/>
          <p:nvPr/>
        </p:nvSpPr>
        <p:spPr>
          <a:xfrm>
            <a:off x="4724400" y="878844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m1 x=100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946AB-B822-21E5-7E25-83EB050AA55D}"/>
              </a:ext>
            </a:extLst>
          </p:cNvPr>
          <p:cNvSpPr txBox="1"/>
          <p:nvPr/>
        </p:nvSpPr>
        <p:spPr>
          <a:xfrm>
            <a:off x="4724400" y="1681484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 m1 x=100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CB4FA-9E78-D869-52AD-C5058B7BCFD9}"/>
              </a:ext>
            </a:extLst>
          </p:cNvPr>
          <p:cNvSpPr txBox="1"/>
          <p:nvPr/>
        </p:nvSpPr>
        <p:spPr>
          <a:xfrm>
            <a:off x="4724400" y="2656844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Compile-Fehler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94EE6-75BF-5C6B-9CDE-5F8845893032}"/>
              </a:ext>
            </a:extLst>
          </p:cNvPr>
          <p:cNvSpPr txBox="1"/>
          <p:nvPr/>
        </p:nvSpPr>
        <p:spPr>
          <a:xfrm>
            <a:off x="4724400" y="3845564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Compile-Fehler</a:t>
            </a:r>
          </a:p>
        </p:txBody>
      </p:sp>
    </p:spTree>
    <p:extLst>
      <p:ext uri="{BB962C8B-B14F-4D97-AF65-F5344CB8AC3E}">
        <p14:creationId xmlns:p14="http://schemas.microsoft.com/office/powerpoint/2010/main" val="4860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B8952-3C90-C9DC-C7D5-3E756A3D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A7FB0-76C0-1570-BF85-CF00C177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50687"/>
            <a:ext cx="59817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D9F08-78E0-94EC-2CD4-51B42A35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1177235"/>
            <a:ext cx="57658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17761-2178-14D5-5D06-9DA42E58B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2052983"/>
            <a:ext cx="5829300" cy="82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B3B1EA-B9E6-996A-9C57-BC0F476AE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550" y="3623365"/>
            <a:ext cx="57785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D33FD-57A1-301B-87FB-7410C38B6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0" y="2842039"/>
            <a:ext cx="5842000" cy="850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89AA8-B4A4-B9B5-950A-BF51F7EC7580}"/>
              </a:ext>
            </a:extLst>
          </p:cNvPr>
          <p:cNvSpPr txBox="1"/>
          <p:nvPr/>
        </p:nvSpPr>
        <p:spPr>
          <a:xfrm>
            <a:off x="4724400" y="630213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 m1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951C9-A17B-25E8-0E7C-1C8B3EE8FBB2}"/>
              </a:ext>
            </a:extLst>
          </p:cNvPr>
          <p:cNvSpPr txBox="1"/>
          <p:nvPr/>
        </p:nvSpPr>
        <p:spPr>
          <a:xfrm>
            <a:off x="4724400" y="1432853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 m1 x=400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32514-A846-4795-5ADB-8D6D03FFCD9F}"/>
              </a:ext>
            </a:extLst>
          </p:cNvPr>
          <p:cNvSpPr txBox="1"/>
          <p:nvPr/>
        </p:nvSpPr>
        <p:spPr>
          <a:xfrm>
            <a:off x="4724400" y="2408213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 m1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60B9-F27D-AC64-3F23-CF9E4E87D914}"/>
              </a:ext>
            </a:extLst>
          </p:cNvPr>
          <p:cNvSpPr txBox="1"/>
          <p:nvPr/>
        </p:nvSpPr>
        <p:spPr>
          <a:xfrm>
            <a:off x="4724400" y="3221786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 m1 x=200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F31A0-CD5F-282E-91FB-5A42F596EB29}"/>
              </a:ext>
            </a:extLst>
          </p:cNvPr>
          <p:cNvSpPr txBox="1"/>
          <p:nvPr/>
        </p:nvSpPr>
        <p:spPr>
          <a:xfrm>
            <a:off x="4724400" y="3855279"/>
            <a:ext cx="245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Compile-Fehler</a:t>
            </a:r>
          </a:p>
        </p:txBody>
      </p:sp>
    </p:spTree>
    <p:extLst>
      <p:ext uri="{BB962C8B-B14F-4D97-AF65-F5344CB8AC3E}">
        <p14:creationId xmlns:p14="http://schemas.microsoft.com/office/powerpoint/2010/main" val="8829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3EE6AA71-2E52-AFF4-6C99-C6A8138F5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39238DAC-4EC5-CD80-79F5-AE52770291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 Detection with Sets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327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C573-93DB-3630-B261-20BFAC771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DC3F-5787-FBD4-99D9-B4BDB7D6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BBA7-C8D8-C31E-1966-61E0D88A6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Oft: </a:t>
            </a:r>
            <a:r>
              <a:rPr lang="de-AT" b="0" dirty="0"/>
              <a:t>Annahme, dass keine Zyklen vorkommen.</a:t>
            </a:r>
          </a:p>
          <a:p>
            <a:pPr>
              <a:buFont typeface="Arial" panose="020B0604020202020204" pitchFamily="34" charset="0"/>
              <a:buChar char="•"/>
            </a:pPr>
            <a:endParaRPr lang="de-AT" b="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Problem: </a:t>
            </a:r>
            <a:r>
              <a:rPr lang="de-AT" b="0" dirty="0"/>
              <a:t>Was wenn doch Zyklen vorkommen dürfen?</a:t>
            </a: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BDAB-EE63-CF62-3D31-08506EE0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E7A2FA-532B-5E7B-339D-920C5D3E873D}"/>
              </a:ext>
            </a:extLst>
          </p:cNvPr>
          <p:cNvGrpSpPr/>
          <p:nvPr/>
        </p:nvGrpSpPr>
        <p:grpSpPr>
          <a:xfrm>
            <a:off x="5478718" y="1053867"/>
            <a:ext cx="2377562" cy="3540756"/>
            <a:chOff x="312114" y="10795"/>
            <a:chExt cx="2916098" cy="3818681"/>
          </a:xfrm>
        </p:grpSpPr>
        <p:pic>
          <p:nvPicPr>
            <p:cNvPr id="5" name="Picture 4" descr="A room with many doors&#10;&#10;Description automatically generated">
              <a:extLst>
                <a:ext uri="{FF2B5EF4-FFF2-40B4-BE49-F238E27FC236}">
                  <a16:creationId xmlns:a16="http://schemas.microsoft.com/office/drawing/2014/main" id="{313AE071-2282-C629-2370-F8151668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895" y="2291580"/>
              <a:ext cx="560340" cy="560340"/>
            </a:xfrm>
            <a:prstGeom prst="rect">
              <a:avLst/>
            </a:prstGeom>
          </p:spPr>
        </p:pic>
        <p:pic>
          <p:nvPicPr>
            <p:cNvPr id="6" name="Picture 5" descr="A room with many doors&#10;&#10;Description automatically generated">
              <a:extLst>
                <a:ext uri="{FF2B5EF4-FFF2-40B4-BE49-F238E27FC236}">
                  <a16:creationId xmlns:a16="http://schemas.microsoft.com/office/drawing/2014/main" id="{9BF36C5A-5FF0-8B30-DE8D-B171D68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65" y="1473136"/>
              <a:ext cx="560340" cy="560340"/>
            </a:xfrm>
            <a:prstGeom prst="rect">
              <a:avLst/>
            </a:prstGeom>
          </p:spPr>
        </p:pic>
        <p:pic>
          <p:nvPicPr>
            <p:cNvPr id="7" name="Picture 6" descr="A room with many doors&#10;&#10;Description automatically generated">
              <a:extLst>
                <a:ext uri="{FF2B5EF4-FFF2-40B4-BE49-F238E27FC236}">
                  <a16:creationId xmlns:a16="http://schemas.microsoft.com/office/drawing/2014/main" id="{93B80581-47F7-1A3E-A44E-59E7E83E9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376" y="2030590"/>
              <a:ext cx="560340" cy="560340"/>
            </a:xfrm>
            <a:prstGeom prst="rect">
              <a:avLst/>
            </a:prstGeom>
          </p:spPr>
        </p:pic>
        <p:pic>
          <p:nvPicPr>
            <p:cNvPr id="8" name="Picture 7" descr="A room with many doors&#10;&#10;Description automatically generated">
              <a:extLst>
                <a:ext uri="{FF2B5EF4-FFF2-40B4-BE49-F238E27FC236}">
                  <a16:creationId xmlns:a16="http://schemas.microsoft.com/office/drawing/2014/main" id="{351B5285-DA1C-2A3A-E739-D7C211EE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420" y="1009204"/>
              <a:ext cx="560340" cy="560340"/>
            </a:xfrm>
            <a:prstGeom prst="rect">
              <a:avLst/>
            </a:prstGeom>
          </p:spPr>
        </p:pic>
        <p:pic>
          <p:nvPicPr>
            <p:cNvPr id="9" name="Picture 8" descr="A room with many doors&#10;&#10;Description automatically generated">
              <a:extLst>
                <a:ext uri="{FF2B5EF4-FFF2-40B4-BE49-F238E27FC236}">
                  <a16:creationId xmlns:a16="http://schemas.microsoft.com/office/drawing/2014/main" id="{0C3044E2-83E4-D1A4-1ABA-40DDB182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0381" y="462534"/>
              <a:ext cx="560340" cy="560340"/>
            </a:xfrm>
            <a:prstGeom prst="rect">
              <a:avLst/>
            </a:prstGeom>
          </p:spPr>
        </p:pic>
        <p:pic>
          <p:nvPicPr>
            <p:cNvPr id="10" name="Picture 9" descr="A room with many doors&#10;&#10;Description automatically generated">
              <a:extLst>
                <a:ext uri="{FF2B5EF4-FFF2-40B4-BE49-F238E27FC236}">
                  <a16:creationId xmlns:a16="http://schemas.microsoft.com/office/drawing/2014/main" id="{D8761D42-BD22-6535-59B9-944D038D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14" y="298846"/>
              <a:ext cx="560340" cy="5603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B9EDB3-431F-5DAE-686F-121097705046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872454" y="579016"/>
              <a:ext cx="387927" cy="163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C59CB5-117E-2D50-C622-DF3A320B3648}"/>
                </a:ext>
              </a:extLst>
            </p:cNvPr>
            <p:cNvCxnSpPr>
              <a:stCxn id="9" idx="2"/>
              <a:endCxn id="6" idx="0"/>
            </p:cNvCxnSpPr>
            <p:nvPr/>
          </p:nvCxnSpPr>
          <p:spPr>
            <a:xfrm>
              <a:off x="1540551" y="1022874"/>
              <a:ext cx="9684" cy="4502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CCED76-FD4E-8135-07DB-843CAAF63A2B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 flipH="1">
              <a:off x="1270065" y="2033476"/>
              <a:ext cx="280170" cy="258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B426B0-C0C9-5CE0-F5A3-378190077457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1550235" y="2310760"/>
              <a:ext cx="572141" cy="260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A room with many doors&#10;&#10;Description automatically generated">
              <a:extLst>
                <a:ext uri="{FF2B5EF4-FFF2-40B4-BE49-F238E27FC236}">
                  <a16:creationId xmlns:a16="http://schemas.microsoft.com/office/drawing/2014/main" id="{E29BCF62-59C8-8228-147C-BA3DC481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129" y="3269136"/>
              <a:ext cx="560340" cy="5603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A0531F-CC1D-B885-BF57-1CB411196210}"/>
                    </a:ext>
                  </a:extLst>
                </p:cNvPr>
                <p:cNvSpPr txBox="1"/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A0531F-CC1D-B885-BF57-1CB411196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FED631-22EF-C9F7-B58A-DB174BFB473D}"/>
                    </a:ext>
                  </a:extLst>
                </p:cNvPr>
                <p:cNvSpPr txBox="1"/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H" sz="2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FED631-22EF-C9F7-B58A-DB174BFB4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DA401C-B0BC-45AD-6B3B-03DA0B216550}"/>
                    </a:ext>
                  </a:extLst>
                </p:cNvPr>
                <p:cNvSpPr txBox="1"/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DA401C-B0BC-45AD-6B3B-03DA0B21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15731C-F5BB-A58B-B088-DC0CA6C92C56}"/>
                    </a:ext>
                  </a:extLst>
                </p:cNvPr>
                <p:cNvSpPr txBox="1"/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15731C-F5BB-A58B-B088-DC0CA6C92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A902DF-433F-BD49-0D9F-A630DED58F8A}"/>
                    </a:ext>
                  </a:extLst>
                </p:cNvPr>
                <p:cNvSpPr txBox="1"/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A902DF-433F-BD49-0D9F-A630DED58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D23245-DECA-3EDC-6331-07C7947D7922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flipH="1">
              <a:off x="2038299" y="2590930"/>
              <a:ext cx="364247" cy="6782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B90914-4988-8AD9-1585-2D4B373F902A}"/>
                </a:ext>
              </a:extLst>
            </p:cNvPr>
            <p:cNvCxnSpPr>
              <a:stCxn id="7" idx="0"/>
              <a:endCxn id="8" idx="2"/>
            </p:cNvCxnSpPr>
            <p:nvPr/>
          </p:nvCxnSpPr>
          <p:spPr>
            <a:xfrm flipV="1">
              <a:off x="2402546" y="1569544"/>
              <a:ext cx="158044" cy="461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C410E0-D37C-3828-C0EB-0BB53CB32F30}"/>
                </a:ext>
              </a:extLst>
            </p:cNvPr>
            <p:cNvCxnSpPr>
              <a:stCxn id="8" idx="0"/>
              <a:endCxn id="9" idx="3"/>
            </p:cNvCxnSpPr>
            <p:nvPr/>
          </p:nvCxnSpPr>
          <p:spPr>
            <a:xfrm flipH="1" flipV="1">
              <a:off x="1820721" y="742704"/>
              <a:ext cx="739869" cy="266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1E982F-F641-71B6-D664-CB59011640A3}"/>
                    </a:ext>
                  </a:extLst>
                </p:cNvPr>
                <p:cNvSpPr txBox="1"/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1E982F-F641-71B6-D664-CB5901164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red circle with an arrow&#10;&#10;Description automatically generated">
              <a:extLst>
                <a:ext uri="{FF2B5EF4-FFF2-40B4-BE49-F238E27FC236}">
                  <a16:creationId xmlns:a16="http://schemas.microsoft.com/office/drawing/2014/main" id="{0EC38287-21B3-960B-288F-61EF296A3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6901" y="1013379"/>
              <a:ext cx="440577" cy="44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7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30DCC-8E62-DE87-5998-06C43FB2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9C35-B078-70B8-865F-D5099A96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EF095-11E4-0F6B-1A77-77113ADD7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/>
              <a:t>Modifizieren der Datenstruktur mit einen visited Attribut. </a:t>
            </a:r>
            <a:r>
              <a:rPr lang="de-AT" b="0" i="1" dirty="0"/>
              <a:t>(u08)</a:t>
            </a:r>
          </a:p>
          <a:p>
            <a:pPr>
              <a:buFont typeface="Arial" panose="020B0604020202020204" pitchFamily="34" charset="0"/>
              <a:buChar char="•"/>
            </a:pPr>
            <a:endParaRPr lang="de-AT" b="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Nutzen von Sets um besuchte Nodes zu speichern.</a:t>
            </a: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5733-B31B-C9E9-D8EC-98A2A9ED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E60E3D-9AFF-D059-D155-461A03EAD55F}"/>
              </a:ext>
            </a:extLst>
          </p:cNvPr>
          <p:cNvGrpSpPr/>
          <p:nvPr/>
        </p:nvGrpSpPr>
        <p:grpSpPr>
          <a:xfrm>
            <a:off x="5478718" y="1053867"/>
            <a:ext cx="2377562" cy="3540756"/>
            <a:chOff x="312114" y="10795"/>
            <a:chExt cx="2916098" cy="3818681"/>
          </a:xfrm>
        </p:grpSpPr>
        <p:pic>
          <p:nvPicPr>
            <p:cNvPr id="5" name="Picture 4" descr="A room with many doors&#10;&#10;Description automatically generated">
              <a:extLst>
                <a:ext uri="{FF2B5EF4-FFF2-40B4-BE49-F238E27FC236}">
                  <a16:creationId xmlns:a16="http://schemas.microsoft.com/office/drawing/2014/main" id="{F165AD80-5B29-F46E-99E0-252EF34F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895" y="2291580"/>
              <a:ext cx="560340" cy="560340"/>
            </a:xfrm>
            <a:prstGeom prst="rect">
              <a:avLst/>
            </a:prstGeom>
          </p:spPr>
        </p:pic>
        <p:pic>
          <p:nvPicPr>
            <p:cNvPr id="6" name="Picture 5" descr="A room with many doors&#10;&#10;Description automatically generated">
              <a:extLst>
                <a:ext uri="{FF2B5EF4-FFF2-40B4-BE49-F238E27FC236}">
                  <a16:creationId xmlns:a16="http://schemas.microsoft.com/office/drawing/2014/main" id="{834E10E1-5EB4-D6B7-6B95-D72FE824D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65" y="1473136"/>
              <a:ext cx="560340" cy="560340"/>
            </a:xfrm>
            <a:prstGeom prst="rect">
              <a:avLst/>
            </a:prstGeom>
          </p:spPr>
        </p:pic>
        <p:pic>
          <p:nvPicPr>
            <p:cNvPr id="7" name="Picture 6" descr="A room with many doors&#10;&#10;Description automatically generated">
              <a:extLst>
                <a:ext uri="{FF2B5EF4-FFF2-40B4-BE49-F238E27FC236}">
                  <a16:creationId xmlns:a16="http://schemas.microsoft.com/office/drawing/2014/main" id="{85C1EDED-835A-6B08-A8FA-1FB2745E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376" y="2030590"/>
              <a:ext cx="560340" cy="560340"/>
            </a:xfrm>
            <a:prstGeom prst="rect">
              <a:avLst/>
            </a:prstGeom>
          </p:spPr>
        </p:pic>
        <p:pic>
          <p:nvPicPr>
            <p:cNvPr id="8" name="Picture 7" descr="A room with many doors&#10;&#10;Description automatically generated">
              <a:extLst>
                <a:ext uri="{FF2B5EF4-FFF2-40B4-BE49-F238E27FC236}">
                  <a16:creationId xmlns:a16="http://schemas.microsoft.com/office/drawing/2014/main" id="{E0B2387A-CF9B-5412-D696-1F16D70C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420" y="1009204"/>
              <a:ext cx="560340" cy="560340"/>
            </a:xfrm>
            <a:prstGeom prst="rect">
              <a:avLst/>
            </a:prstGeom>
          </p:spPr>
        </p:pic>
        <p:pic>
          <p:nvPicPr>
            <p:cNvPr id="9" name="Picture 8" descr="A room with many doors&#10;&#10;Description automatically generated">
              <a:extLst>
                <a:ext uri="{FF2B5EF4-FFF2-40B4-BE49-F238E27FC236}">
                  <a16:creationId xmlns:a16="http://schemas.microsoft.com/office/drawing/2014/main" id="{9ABE1DE6-8C62-DB16-4734-614B5E38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0381" y="462534"/>
              <a:ext cx="560340" cy="560340"/>
            </a:xfrm>
            <a:prstGeom prst="rect">
              <a:avLst/>
            </a:prstGeom>
          </p:spPr>
        </p:pic>
        <p:pic>
          <p:nvPicPr>
            <p:cNvPr id="10" name="Picture 9" descr="A room with many doors&#10;&#10;Description automatically generated">
              <a:extLst>
                <a:ext uri="{FF2B5EF4-FFF2-40B4-BE49-F238E27FC236}">
                  <a16:creationId xmlns:a16="http://schemas.microsoft.com/office/drawing/2014/main" id="{60DB6B88-C6EF-9012-A22D-F7FAB6D83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14" y="298846"/>
              <a:ext cx="560340" cy="5603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03B442C-70EE-DCDF-2919-FE0F22C110AD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872454" y="579016"/>
              <a:ext cx="387927" cy="163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7A3BB8-3CD0-62F3-7AF4-ADA59F408096}"/>
                </a:ext>
              </a:extLst>
            </p:cNvPr>
            <p:cNvCxnSpPr>
              <a:stCxn id="9" idx="2"/>
              <a:endCxn id="6" idx="0"/>
            </p:cNvCxnSpPr>
            <p:nvPr/>
          </p:nvCxnSpPr>
          <p:spPr>
            <a:xfrm>
              <a:off x="1540551" y="1022874"/>
              <a:ext cx="9684" cy="4502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624274-ABA9-2AD2-64E3-40E8BC6B3E53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 flipH="1">
              <a:off x="1270065" y="2033476"/>
              <a:ext cx="280170" cy="258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076F18-EF1B-B634-14BA-01FF5957F3BB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1550235" y="2310760"/>
              <a:ext cx="572141" cy="260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A room with many doors&#10;&#10;Description automatically generated">
              <a:extLst>
                <a:ext uri="{FF2B5EF4-FFF2-40B4-BE49-F238E27FC236}">
                  <a16:creationId xmlns:a16="http://schemas.microsoft.com/office/drawing/2014/main" id="{7DF84D18-A6A3-2A5E-8CC7-3C1ADAE2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129" y="3269136"/>
              <a:ext cx="560340" cy="5603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4433E2B-1A46-CB44-4F52-1C2F770B3A74}"/>
                    </a:ext>
                  </a:extLst>
                </p:cNvPr>
                <p:cNvSpPr txBox="1"/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4433E2B-1A46-CB44-4F52-1C2F770B3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CD551D-32DE-3BCF-396A-068459471D47}"/>
                    </a:ext>
                  </a:extLst>
                </p:cNvPr>
                <p:cNvSpPr txBox="1"/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H" sz="2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2CD551D-32DE-3BCF-396A-068459471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49823B3-7159-C261-097B-10322EBC8631}"/>
                    </a:ext>
                  </a:extLst>
                </p:cNvPr>
                <p:cNvSpPr txBox="1"/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49823B3-7159-C261-097B-10322EBC8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63B3C2-973F-F608-B4D3-181D70C03E60}"/>
                    </a:ext>
                  </a:extLst>
                </p:cNvPr>
                <p:cNvSpPr txBox="1"/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63B3C2-973F-F608-B4D3-181D70C03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8095E9-EB55-2225-DCD8-8C7548524DDA}"/>
                    </a:ext>
                  </a:extLst>
                </p:cNvPr>
                <p:cNvSpPr txBox="1"/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8095E9-EB55-2225-DCD8-8C7548524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FDDEE6-105E-820A-CFAE-04B571938125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flipH="1">
              <a:off x="2038299" y="2590930"/>
              <a:ext cx="364247" cy="6782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6B15FD-2CF7-CAE1-E31F-7431E2ACA699}"/>
                </a:ext>
              </a:extLst>
            </p:cNvPr>
            <p:cNvCxnSpPr>
              <a:stCxn id="7" idx="0"/>
              <a:endCxn id="8" idx="2"/>
            </p:cNvCxnSpPr>
            <p:nvPr/>
          </p:nvCxnSpPr>
          <p:spPr>
            <a:xfrm flipV="1">
              <a:off x="2402546" y="1569544"/>
              <a:ext cx="158044" cy="461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23ED3B-5078-527C-69FF-CFE2223AA38B}"/>
                </a:ext>
              </a:extLst>
            </p:cNvPr>
            <p:cNvCxnSpPr>
              <a:stCxn id="8" idx="0"/>
              <a:endCxn id="9" idx="3"/>
            </p:cNvCxnSpPr>
            <p:nvPr/>
          </p:nvCxnSpPr>
          <p:spPr>
            <a:xfrm flipH="1" flipV="1">
              <a:off x="1820721" y="742704"/>
              <a:ext cx="739869" cy="266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0CC469-6308-3C3E-0098-DC552FC54673}"/>
                    </a:ext>
                  </a:extLst>
                </p:cNvPr>
                <p:cNvSpPr txBox="1"/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0CC469-6308-3C3E-0098-DC552FC54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red circle with an arrow&#10;&#10;Description automatically generated">
              <a:extLst>
                <a:ext uri="{FF2B5EF4-FFF2-40B4-BE49-F238E27FC236}">
                  <a16:creationId xmlns:a16="http://schemas.microsoft.com/office/drawing/2014/main" id="{6BDAFEDB-710C-7105-FDF6-EF4D36D4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6901" y="1013379"/>
              <a:ext cx="440577" cy="44057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3034210-5E61-C4F7-C26C-8C9B2F6EEA66}"/>
                  </a:ext>
                </a:extLst>
              </p14:cNvPr>
              <p14:cNvContentPartPr/>
              <p14:nvPr/>
            </p14:nvContentPartPr>
            <p14:xfrm>
              <a:off x="3371164" y="2047600"/>
              <a:ext cx="462960" cy="737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3034210-5E61-C4F7-C26C-8C9B2F6EEA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3524" y="2029960"/>
                <a:ext cx="498600" cy="7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17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243B-EFBF-D457-3C0C-325C45FE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F10F-7483-3370-3735-5B53EFB5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0C18-679B-3205-11D9-AFAF5E957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363527" cy="23974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Wie unterscheiden wir zwei Objekte?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equals</a:t>
            </a:r>
            <a:r>
              <a:rPr lang="de-AT" dirty="0"/>
              <a:t> können wir nicht immer nutzen!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None/>
            </a:pPr>
            <a:r>
              <a:rPr lang="de-AT" dirty="0"/>
              <a:t>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0685A-263B-7B84-4D9E-CBC370D3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DE6DE287-E856-F4C8-F032-9179BE42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01" y="2493744"/>
            <a:ext cx="456858" cy="519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BE3BE8-AB25-A5DD-7A36-615CE9873939}"/>
              </a:ext>
            </a:extLst>
          </p:cNvPr>
          <p:cNvSpPr txBox="1"/>
          <p:nvPr/>
        </p:nvSpPr>
        <p:spPr>
          <a:xfrm>
            <a:off x="2222206" y="3028013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dirty="0">
                <a:latin typeface="Consolas" panose="020B0609020204030204" pitchFamily="49" charset="0"/>
              </a:rPr>
              <a:t>age = 2</a:t>
            </a:r>
            <a:endParaRPr lang="en-CH" sz="1200" dirty="0">
              <a:latin typeface="Consolas" panose="020B0609020204030204" pitchFamily="49" charset="0"/>
            </a:endParaRPr>
          </a:p>
        </p:txBody>
      </p:sp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3BFFDC88-6BF5-579B-16AA-A8FAE083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2493744"/>
            <a:ext cx="456858" cy="5195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154DBD-43FF-FD12-46DD-4E93230E004B}"/>
              </a:ext>
            </a:extLst>
          </p:cNvPr>
          <p:cNvSpPr txBox="1"/>
          <p:nvPr/>
        </p:nvSpPr>
        <p:spPr>
          <a:xfrm>
            <a:off x="3425339" y="302801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dirty="0">
                <a:latin typeface="Consolas" panose="020B0609020204030204" pitchFamily="49" charset="0"/>
              </a:rPr>
              <a:t>age = 2</a:t>
            </a:r>
            <a:endParaRPr lang="en-CH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32679-651E-34FC-0938-E2C23D3BBB2A}"/>
              </a:ext>
            </a:extLst>
          </p:cNvPr>
          <p:cNvSpPr txBox="1"/>
          <p:nvPr/>
        </p:nvSpPr>
        <p:spPr>
          <a:xfrm>
            <a:off x="2019426" y="3228754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Room@29ca901e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8FD69-CC3D-67B0-CC0B-2A01DC6DD144}"/>
              </a:ext>
            </a:extLst>
          </p:cNvPr>
          <p:cNvSpPr txBox="1"/>
          <p:nvPr/>
        </p:nvSpPr>
        <p:spPr>
          <a:xfrm>
            <a:off x="3222560" y="3228754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Room@5025a98f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BB7866-274D-BBDF-04B4-720D28210BCD}"/>
              </a:ext>
            </a:extLst>
          </p:cNvPr>
          <p:cNvSpPr txBox="1"/>
          <p:nvPr/>
        </p:nvSpPr>
        <p:spPr>
          <a:xfrm>
            <a:off x="5703455" y="1673975"/>
            <a:ext cx="3241964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public </a:t>
            </a:r>
            <a:r>
              <a:rPr lang="en-GB" sz="1050" dirty="0" err="1">
                <a:latin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</a:rPr>
              <a:t> equals(Object o)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if(o </a:t>
            </a:r>
            <a:r>
              <a:rPr lang="en-GB" sz="1050" dirty="0" err="1">
                <a:latin typeface="Consolas" panose="020B0609020204030204" pitchFamily="49" charset="0"/>
              </a:rPr>
              <a:t>instanceof</a:t>
            </a:r>
            <a:r>
              <a:rPr lang="en-GB" sz="1050" dirty="0">
                <a:latin typeface="Consolas" panose="020B0609020204030204" pitchFamily="49" charset="0"/>
              </a:rPr>
              <a:t> Room)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o = (Room)o; 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if(</a:t>
            </a:r>
            <a:r>
              <a:rPr lang="en-GB" sz="1050" dirty="0" err="1">
                <a:latin typeface="Consolas" panose="020B0609020204030204" pitchFamily="49" charset="0"/>
              </a:rPr>
              <a:t>this.age</a:t>
            </a:r>
            <a:r>
              <a:rPr lang="en-GB" sz="1050" dirty="0">
                <a:latin typeface="Consolas" panose="020B0609020204030204" pitchFamily="49" charset="0"/>
              </a:rPr>
              <a:t> == </a:t>
            </a:r>
            <a:r>
              <a:rPr lang="en-GB" sz="1050" dirty="0" err="1">
                <a:latin typeface="Consolas" panose="020B0609020204030204" pitchFamily="49" charset="0"/>
              </a:rPr>
              <a:t>o.age</a:t>
            </a:r>
            <a:r>
              <a:rPr lang="en-GB" sz="1050" dirty="0">
                <a:latin typeface="Consolas" panose="020B0609020204030204" pitchFamily="49" charset="0"/>
              </a:rPr>
              <a:t>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return false;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 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4BBBA-7051-9F90-7382-321F18EFCF4B}"/>
              </a:ext>
            </a:extLst>
          </p:cNvPr>
          <p:cNvSpPr txBox="1"/>
          <p:nvPr/>
        </p:nvSpPr>
        <p:spPr>
          <a:xfrm>
            <a:off x="1154611" y="2602698"/>
            <a:ext cx="3288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0" dirty="0">
                <a:latin typeface="Consolas" panose="020B0609020204030204" pitchFamily="49" charset="0"/>
              </a:rPr>
              <a:t>equals(      ,       )</a:t>
            </a:r>
            <a:endParaRPr lang="de-AT" sz="2000" b="0" dirty="0"/>
          </a:p>
          <a:p>
            <a:endParaRPr lang="en-CH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65378-7FB1-C41A-B7C2-6EF86A5BBAA2}"/>
              </a:ext>
            </a:extLst>
          </p:cNvPr>
          <p:cNvSpPr txBox="1"/>
          <p:nvPr/>
        </p:nvSpPr>
        <p:spPr>
          <a:xfrm>
            <a:off x="2829904" y="353027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en-CH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8992E6-FC2B-A49A-304E-A6EE5682C906}"/>
              </a:ext>
            </a:extLst>
          </p:cNvPr>
          <p:cNvGrpSpPr/>
          <p:nvPr/>
        </p:nvGrpSpPr>
        <p:grpSpPr>
          <a:xfrm>
            <a:off x="3846724" y="3489760"/>
            <a:ext cx="784080" cy="563400"/>
            <a:chOff x="3846724" y="3489760"/>
            <a:chExt cx="784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667529-664F-FFDC-DE37-5730BD532A99}"/>
                    </a:ext>
                  </a:extLst>
                </p14:cNvPr>
                <p14:cNvContentPartPr/>
                <p14:nvPr/>
              </p14:nvContentPartPr>
              <p14:xfrm>
                <a:off x="3851404" y="3489760"/>
                <a:ext cx="614880" cy="50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667529-664F-FFDC-DE37-5730BD532A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3404" y="3472120"/>
                  <a:ext cx="6505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14AF04-752C-0C10-4FDB-E10ABDCE5285}"/>
                    </a:ext>
                  </a:extLst>
                </p14:cNvPr>
                <p14:cNvContentPartPr/>
                <p14:nvPr/>
              </p14:nvContentPartPr>
              <p14:xfrm>
                <a:off x="3846724" y="3505240"/>
                <a:ext cx="784080" cy="54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14AF04-752C-0C10-4FDB-E10ABDCE52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8724" y="3487240"/>
                  <a:ext cx="819720" cy="58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82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34" grpId="0"/>
      <p:bldP spid="35" grpId="0"/>
      <p:bldP spid="38" grpId="0" animBg="1"/>
      <p:bldP spid="39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75BD8-7885-670F-61E6-9FF8A4EC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0E10-9D19-3C39-F345-10C5794C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3BD1-EE22-C302-15C5-59C901B56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363527" cy="23974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Wie unterscheiden wir zwei Objekte?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cs typeface="Arial" panose="020B0604020202020204" pitchFamily="34" charset="0"/>
              </a:rPr>
              <a:t>Hier können wir Referenzen                                                             vergleichen!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None/>
            </a:pPr>
            <a:r>
              <a:rPr lang="de-AT" dirty="0"/>
              <a:t>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BD4B-5779-E743-43CF-A57AFC1F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763651AB-2CF6-8E01-B2F9-7FAD8E48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01" y="2493744"/>
            <a:ext cx="456858" cy="519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0788FE-6306-38D9-D25C-06C7430FAA25}"/>
              </a:ext>
            </a:extLst>
          </p:cNvPr>
          <p:cNvSpPr txBox="1"/>
          <p:nvPr/>
        </p:nvSpPr>
        <p:spPr>
          <a:xfrm>
            <a:off x="2222206" y="3028013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dirty="0">
                <a:latin typeface="Consolas" panose="020B0609020204030204" pitchFamily="49" charset="0"/>
              </a:rPr>
              <a:t>age = 2</a:t>
            </a:r>
            <a:endParaRPr lang="en-CH" sz="1200" dirty="0">
              <a:latin typeface="Consolas" panose="020B0609020204030204" pitchFamily="49" charset="0"/>
            </a:endParaRPr>
          </a:p>
        </p:txBody>
      </p:sp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12D426CC-863E-2AE2-552B-5E357874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2493744"/>
            <a:ext cx="456858" cy="5195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3DDAEAC-596B-4604-4F9E-8B11E420089A}"/>
              </a:ext>
            </a:extLst>
          </p:cNvPr>
          <p:cNvSpPr txBox="1"/>
          <p:nvPr/>
        </p:nvSpPr>
        <p:spPr>
          <a:xfrm>
            <a:off x="3425339" y="302801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dirty="0">
                <a:latin typeface="Consolas" panose="020B0609020204030204" pitchFamily="49" charset="0"/>
              </a:rPr>
              <a:t>age = 2</a:t>
            </a:r>
            <a:endParaRPr lang="en-CH" sz="12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633FE0-A7E3-3E17-85B1-73716131FE30}"/>
              </a:ext>
            </a:extLst>
          </p:cNvPr>
          <p:cNvSpPr txBox="1"/>
          <p:nvPr/>
        </p:nvSpPr>
        <p:spPr>
          <a:xfrm>
            <a:off x="2019426" y="3228754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Room@29ca901e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C900B-34CC-28FD-C5D6-C18BD7F38918}"/>
              </a:ext>
            </a:extLst>
          </p:cNvPr>
          <p:cNvSpPr txBox="1"/>
          <p:nvPr/>
        </p:nvSpPr>
        <p:spPr>
          <a:xfrm>
            <a:off x="3222560" y="3228754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Room@5025a98f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B6EC8-3DC3-2ABA-41F2-DB1C5B10AEBB}"/>
              </a:ext>
            </a:extLst>
          </p:cNvPr>
          <p:cNvSpPr txBox="1"/>
          <p:nvPr/>
        </p:nvSpPr>
        <p:spPr>
          <a:xfrm>
            <a:off x="5703455" y="1673975"/>
            <a:ext cx="32419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</a:rPr>
              <a:t>public </a:t>
            </a:r>
            <a:r>
              <a:rPr lang="en-GB" sz="1050" dirty="0" err="1">
                <a:latin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</a:rPr>
              <a:t> equals(Object o)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if(o </a:t>
            </a:r>
            <a:r>
              <a:rPr lang="en-GB" sz="1050" dirty="0" err="1">
                <a:latin typeface="Consolas" panose="020B0609020204030204" pitchFamily="49" charset="0"/>
              </a:rPr>
              <a:t>instanceof</a:t>
            </a:r>
            <a:r>
              <a:rPr lang="en-GB" sz="1050" dirty="0">
                <a:latin typeface="Consolas" panose="020B0609020204030204" pitchFamily="49" charset="0"/>
              </a:rPr>
              <a:t> Room)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if(this == o) {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}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        return false;</a:t>
            </a:r>
          </a:p>
          <a:p>
            <a:r>
              <a:rPr lang="en-GB" sz="1050" dirty="0">
                <a:latin typeface="Consolas" panose="020B0609020204030204" pitchFamily="49" charset="0"/>
              </a:rPr>
              <a:t>} </a:t>
            </a:r>
            <a:endParaRPr lang="en-CH" sz="1050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DD3C4-0854-1B39-708B-40B731BD39B6}"/>
              </a:ext>
            </a:extLst>
          </p:cNvPr>
          <p:cNvSpPr txBox="1"/>
          <p:nvPr/>
        </p:nvSpPr>
        <p:spPr>
          <a:xfrm>
            <a:off x="1154611" y="2602698"/>
            <a:ext cx="3288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0" dirty="0">
                <a:latin typeface="Consolas" panose="020B0609020204030204" pitchFamily="49" charset="0"/>
              </a:rPr>
              <a:t>equals(      ,       )</a:t>
            </a:r>
            <a:endParaRPr lang="de-AT" sz="2000" b="0" dirty="0"/>
          </a:p>
          <a:p>
            <a:endParaRPr lang="en-CH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F7A30-8657-7A1D-2D02-D3B4FDAD37CD}"/>
              </a:ext>
            </a:extLst>
          </p:cNvPr>
          <p:cNvSpPr txBox="1"/>
          <p:nvPr/>
        </p:nvSpPr>
        <p:spPr>
          <a:xfrm>
            <a:off x="2759372" y="354323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false</a:t>
            </a:r>
            <a:endParaRPr lang="en-CH" sz="20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8E3DAB-BC22-A5E9-0F1D-82981A3FDCEC}"/>
                  </a:ext>
                </a:extLst>
              </p14:cNvPr>
              <p14:cNvContentPartPr/>
              <p14:nvPr/>
            </p14:nvContentPartPr>
            <p14:xfrm>
              <a:off x="3735844" y="3508120"/>
              <a:ext cx="511920" cy="66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8E3DAB-BC22-A5E9-0F1D-82981A3FDC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8204" y="3490120"/>
                <a:ext cx="547560" cy="7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23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843F7-549E-D2C1-5D1D-E12A5DFB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A192-9E82-BF5B-7F80-69EE3D56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2D489-1E1E-EA4B-3107-02EAD63FD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Mit Sets: </a:t>
            </a:r>
            <a:r>
              <a:rPr lang="de-AT" b="0" dirty="0"/>
              <a:t>Nutzen von </a:t>
            </a:r>
            <a:r>
              <a:rPr lang="de-AT" b="0" dirty="0">
                <a:latin typeface="Consolas" panose="020B0609020204030204" pitchFamily="49" charset="0"/>
              </a:rPr>
              <a:t>Set&lt;Room&gt; </a:t>
            </a:r>
            <a:r>
              <a:rPr lang="de-AT" b="0" dirty="0"/>
              <a:t>um alle besuchten Nodes zu speichern.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/>
              <a:t>HashSet&lt;Room&gt;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TreeSet&lt;Room&gt;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DFDB3-05BE-84EB-1EE2-3E3E3C4F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A8BD60-DD85-9ACD-40E7-00575C2EDF57}"/>
              </a:ext>
            </a:extLst>
          </p:cNvPr>
          <p:cNvGrpSpPr/>
          <p:nvPr/>
        </p:nvGrpSpPr>
        <p:grpSpPr>
          <a:xfrm>
            <a:off x="5478718" y="1053867"/>
            <a:ext cx="2377562" cy="3540756"/>
            <a:chOff x="312114" y="10795"/>
            <a:chExt cx="2916098" cy="3818681"/>
          </a:xfrm>
        </p:grpSpPr>
        <p:pic>
          <p:nvPicPr>
            <p:cNvPr id="5" name="Picture 4" descr="A room with many doors&#10;&#10;Description automatically generated">
              <a:extLst>
                <a:ext uri="{FF2B5EF4-FFF2-40B4-BE49-F238E27FC236}">
                  <a16:creationId xmlns:a16="http://schemas.microsoft.com/office/drawing/2014/main" id="{B557AD3C-89E8-026B-61AB-7D72343B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895" y="2291580"/>
              <a:ext cx="560340" cy="560340"/>
            </a:xfrm>
            <a:prstGeom prst="rect">
              <a:avLst/>
            </a:prstGeom>
          </p:spPr>
        </p:pic>
        <p:pic>
          <p:nvPicPr>
            <p:cNvPr id="6" name="Picture 5" descr="A room with many doors&#10;&#10;Description automatically generated">
              <a:extLst>
                <a:ext uri="{FF2B5EF4-FFF2-40B4-BE49-F238E27FC236}">
                  <a16:creationId xmlns:a16="http://schemas.microsoft.com/office/drawing/2014/main" id="{AA59ACCB-FA75-E858-28FE-890D1868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65" y="1473136"/>
              <a:ext cx="560340" cy="560340"/>
            </a:xfrm>
            <a:prstGeom prst="rect">
              <a:avLst/>
            </a:prstGeom>
          </p:spPr>
        </p:pic>
        <p:pic>
          <p:nvPicPr>
            <p:cNvPr id="7" name="Picture 6" descr="A room with many doors&#10;&#10;Description automatically generated">
              <a:extLst>
                <a:ext uri="{FF2B5EF4-FFF2-40B4-BE49-F238E27FC236}">
                  <a16:creationId xmlns:a16="http://schemas.microsoft.com/office/drawing/2014/main" id="{1C642B56-CC3C-3475-B99C-ABF6C8B4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2376" y="2030590"/>
              <a:ext cx="560340" cy="560340"/>
            </a:xfrm>
            <a:prstGeom prst="rect">
              <a:avLst/>
            </a:prstGeom>
          </p:spPr>
        </p:pic>
        <p:pic>
          <p:nvPicPr>
            <p:cNvPr id="8" name="Picture 7" descr="A room with many doors&#10;&#10;Description automatically generated">
              <a:extLst>
                <a:ext uri="{FF2B5EF4-FFF2-40B4-BE49-F238E27FC236}">
                  <a16:creationId xmlns:a16="http://schemas.microsoft.com/office/drawing/2014/main" id="{D46D5D50-9777-52E2-9FCD-5F254749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420" y="1009204"/>
              <a:ext cx="560340" cy="560340"/>
            </a:xfrm>
            <a:prstGeom prst="rect">
              <a:avLst/>
            </a:prstGeom>
          </p:spPr>
        </p:pic>
        <p:pic>
          <p:nvPicPr>
            <p:cNvPr id="9" name="Picture 8" descr="A room with many doors&#10;&#10;Description automatically generated">
              <a:extLst>
                <a:ext uri="{FF2B5EF4-FFF2-40B4-BE49-F238E27FC236}">
                  <a16:creationId xmlns:a16="http://schemas.microsoft.com/office/drawing/2014/main" id="{24AF1842-60D5-6CAA-9EA0-6C20F32E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0381" y="462534"/>
              <a:ext cx="560340" cy="560340"/>
            </a:xfrm>
            <a:prstGeom prst="rect">
              <a:avLst/>
            </a:prstGeom>
          </p:spPr>
        </p:pic>
        <p:pic>
          <p:nvPicPr>
            <p:cNvPr id="10" name="Picture 9" descr="A room with many doors&#10;&#10;Description automatically generated">
              <a:extLst>
                <a:ext uri="{FF2B5EF4-FFF2-40B4-BE49-F238E27FC236}">
                  <a16:creationId xmlns:a16="http://schemas.microsoft.com/office/drawing/2014/main" id="{930BB76F-B5DE-46BD-B406-80B6DBDC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14" y="298846"/>
              <a:ext cx="560340" cy="5603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B1E9E2-A9E1-7810-3130-AF1FA97C3444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872454" y="579016"/>
              <a:ext cx="387927" cy="163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D28AFD-8598-D81C-D8BD-E2108C9B0EAA}"/>
                </a:ext>
              </a:extLst>
            </p:cNvPr>
            <p:cNvCxnSpPr>
              <a:stCxn id="9" idx="2"/>
              <a:endCxn id="6" idx="0"/>
            </p:cNvCxnSpPr>
            <p:nvPr/>
          </p:nvCxnSpPr>
          <p:spPr>
            <a:xfrm>
              <a:off x="1540551" y="1022874"/>
              <a:ext cx="9684" cy="4502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EEAA9E-1D4F-0044-76F7-C5C7CAE8B626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 flipH="1">
              <a:off x="1270065" y="2033476"/>
              <a:ext cx="280170" cy="258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C48158-5D41-CA48-7B37-B93213984A21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1550235" y="2310760"/>
              <a:ext cx="572141" cy="260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 descr="A room with many doors&#10;&#10;Description automatically generated">
              <a:extLst>
                <a:ext uri="{FF2B5EF4-FFF2-40B4-BE49-F238E27FC236}">
                  <a16:creationId xmlns:a16="http://schemas.microsoft.com/office/drawing/2014/main" id="{0087E244-4B65-DFBE-1209-2FFAE26F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129" y="3269136"/>
              <a:ext cx="560340" cy="5603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AF8678-0D10-775E-8075-E93F62E1490A}"/>
                    </a:ext>
                  </a:extLst>
                </p:cNvPr>
                <p:cNvSpPr txBox="1"/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AF8678-0D10-775E-8075-E93F62E14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469" y="3395417"/>
                  <a:ext cx="38234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4C879DB-48D1-B8F0-C966-455B3EC41996}"/>
                    </a:ext>
                  </a:extLst>
                </p:cNvPr>
                <p:cNvSpPr txBox="1"/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H" sz="2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4C879DB-48D1-B8F0-C966-455B3EC41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301" y="10795"/>
                  <a:ext cx="593211" cy="5310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B19AF3A-A3F2-6B12-CE54-A0022F20F66E}"/>
                    </a:ext>
                  </a:extLst>
                </p:cNvPr>
                <p:cNvSpPr txBox="1"/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B19AF3A-A3F2-6B12-CE54-A0022F20F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188" y="1532645"/>
                  <a:ext cx="38234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DAF7B0-15C5-CF71-70F8-C4764118BA36}"/>
                    </a:ext>
                  </a:extLst>
                </p:cNvPr>
                <p:cNvSpPr txBox="1"/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DAF7B0-15C5-CF71-70F8-C4764118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975" y="2795106"/>
                  <a:ext cx="37465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AC8DE6-6196-59D6-3CC0-E43C4A925812}"/>
                    </a:ext>
                  </a:extLst>
                </p:cNvPr>
                <p:cNvSpPr txBox="1"/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AC8DE6-6196-59D6-3CC0-E43C4A925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982" y="2016787"/>
                  <a:ext cx="38234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766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524F6C-054C-46A8-3780-5765F15CA0BA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flipH="1">
              <a:off x="2038299" y="2590930"/>
              <a:ext cx="364247" cy="6782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EC207C-4CC3-8B27-1958-F5C42C781CA7}"/>
                </a:ext>
              </a:extLst>
            </p:cNvPr>
            <p:cNvCxnSpPr>
              <a:stCxn id="7" idx="0"/>
              <a:endCxn id="8" idx="2"/>
            </p:cNvCxnSpPr>
            <p:nvPr/>
          </p:nvCxnSpPr>
          <p:spPr>
            <a:xfrm flipV="1">
              <a:off x="2402546" y="1569544"/>
              <a:ext cx="158044" cy="461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8B94F0-9E1F-AB07-F4E8-11FCE158996A}"/>
                </a:ext>
              </a:extLst>
            </p:cNvPr>
            <p:cNvCxnSpPr>
              <a:stCxn id="8" idx="0"/>
              <a:endCxn id="9" idx="3"/>
            </p:cNvCxnSpPr>
            <p:nvPr/>
          </p:nvCxnSpPr>
          <p:spPr>
            <a:xfrm flipH="1" flipV="1">
              <a:off x="1820721" y="742704"/>
              <a:ext cx="739869" cy="266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CAFF15-8BB0-A0CC-9D3E-985B5873ABDA}"/>
                    </a:ext>
                  </a:extLst>
                </p:cNvPr>
                <p:cNvSpPr txBox="1"/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100" b="0" i="1" u="none" strike="noStrike" cap="non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CAFF15-8BB0-A0CC-9D3E-985B5873A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864" y="1094116"/>
                  <a:ext cx="38234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red circle with an arrow&#10;&#10;Description automatically generated">
              <a:extLst>
                <a:ext uri="{FF2B5EF4-FFF2-40B4-BE49-F238E27FC236}">
                  <a16:creationId xmlns:a16="http://schemas.microsoft.com/office/drawing/2014/main" id="{46991BEF-884A-973E-9A2B-EEA6D1E6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6901" y="1013379"/>
              <a:ext cx="440577" cy="44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06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6BA2-AF9E-2CF6-E04F-AF3DD3512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129C-8FD3-9FF5-8AD3-586BCCC7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Zyklen finden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D24C-E9F9-6C55-377B-3E5F4054E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887855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latin typeface="+mj-lt"/>
              </a:rPr>
              <a:t>Die Methoden </a:t>
            </a:r>
            <a:r>
              <a:rPr lang="de-AT" dirty="0">
                <a:latin typeface="Consolas" panose="020B0609020204030204" pitchFamily="49" charset="0"/>
              </a:rPr>
              <a:t>equals</a:t>
            </a:r>
            <a:r>
              <a:rPr lang="de-AT" dirty="0"/>
              <a:t> und </a:t>
            </a:r>
            <a:r>
              <a:rPr lang="de-AT" dirty="0">
                <a:latin typeface="Consolas" panose="020B0609020204030204" pitchFamily="49" charset="0"/>
              </a:rPr>
              <a:t>hashcode</a:t>
            </a:r>
            <a:r>
              <a:rPr lang="de-AT" dirty="0"/>
              <a:t> der </a:t>
            </a:r>
            <a:r>
              <a:rPr lang="de-AT" dirty="0">
                <a:latin typeface="Consolas" panose="020B0609020204030204" pitchFamily="49" charset="0"/>
              </a:rPr>
              <a:t>Objekt</a:t>
            </a:r>
            <a:r>
              <a:rPr lang="de-AT" dirty="0"/>
              <a:t>-Klasse überschreiben.</a:t>
            </a:r>
            <a:endParaRPr lang="de-AT" b="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>
                <a:latin typeface="Consolas" panose="020B0609020204030204" pitchFamily="49" charset="0"/>
              </a:rPr>
              <a:t>TreeSet&lt;Room&gt;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Comparable</a:t>
            </a:r>
            <a:r>
              <a:rPr lang="de-AT" dirty="0"/>
              <a:t>-Interface implementieren und </a:t>
            </a:r>
            <a:r>
              <a:rPr lang="de-AT" dirty="0">
                <a:latin typeface="Consolas" panose="020B0609020204030204" pitchFamily="49" charset="0"/>
              </a:rPr>
              <a:t>compareTo</a:t>
            </a:r>
            <a:r>
              <a:rPr lang="de-AT" dirty="0"/>
              <a:t>-Methode überschreiben.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2057C-6B9D-459B-29C5-E7A3968E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58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790D4-D28D-E658-2E2C-38AB5C8DF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FB5E6-2FCB-09E9-C4E7-46D24298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C76A61-7716-BFE8-CC42-2B39052445A6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091D22-6B2A-A925-EA13-480853C17CA8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B888C1-6158-BD00-10DD-29C70CEB8928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AAD9E5-DA89-5513-1C07-5B7293AE0347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BAA70E-E0DD-D9AB-2539-DFBD3B1566C9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940226-C9CE-93DF-6A2F-D5AC9BC82DA2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F26D03-3DB4-E70A-49D5-CEB7FE73711F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74BFC1-3E22-2999-CF60-89562DF31D25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F8015B-ABC2-FD42-E3B0-4C385ED1FAA7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872B1B-F4E6-818E-241F-705C70B3BACD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74D12A-0FB9-4C02-97FE-5E8DA71E12A8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E8BAD2-DF72-9C6D-B765-9D4E3D1320DC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D7FE613-5167-D3E4-557D-5F7C040CD3CE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16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D17B-5734-2AA8-C705-57E16EB7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9C2A-5933-9AD9-9DF0-860354C4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69ED-92DF-10E6-A770-986AEEC8D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sz="2400" b="1" dirty="0"/>
              <a:t>In Eclipse: </a:t>
            </a:r>
            <a:r>
              <a:rPr lang="de-AT" sz="2400" b="0" dirty="0"/>
              <a:t>Rechtsclick </a:t>
            </a:r>
            <a:r>
              <a:rPr lang="de-AT" sz="2400" dirty="0"/>
              <a:t>-&gt; Source -&gt; Generate hashcode() und equals()...</a:t>
            </a:r>
            <a:endParaRPr lang="de-AT" sz="2400" b="0" dirty="0"/>
          </a:p>
          <a:p>
            <a:pPr marL="0" indent="0">
              <a:lnSpc>
                <a:spcPct val="90000"/>
              </a:lnSpc>
              <a:buNone/>
            </a:pPr>
            <a:endParaRPr lang="de-AT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F4862C-8C27-AF04-AFF8-B38E0A7A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337478"/>
            <a:ext cx="4038600" cy="311981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B6568-97C6-8696-BE7C-F94ACBB7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588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5CB7-134C-C947-7187-80A2EA62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30CC-ACE9-1D5A-1F3F-4F57803A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74FB-0926-6EF7-4794-E8D6A2AEC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sz="2400" b="1" dirty="0"/>
              <a:t>In Eclipse: </a:t>
            </a:r>
            <a:r>
              <a:rPr lang="de-AT" sz="2400" b="0" dirty="0"/>
              <a:t>Rechtsclick </a:t>
            </a:r>
            <a:r>
              <a:rPr lang="de-AT" sz="2400" dirty="0"/>
              <a:t>-&gt; Source -&gt; Generate hashcode() und equals()...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E4AF44-2359-0897-0ADE-31293471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17" y="346282"/>
            <a:ext cx="3791644" cy="424834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A4AAA-B5DA-A780-EE20-95BC1360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9C5693-B41B-6B20-FD59-DD65DD71A5A5}"/>
              </a:ext>
            </a:extLst>
          </p:cNvPr>
          <p:cNvSpPr/>
          <p:nvPr/>
        </p:nvSpPr>
        <p:spPr>
          <a:xfrm>
            <a:off x="5200073" y="3556000"/>
            <a:ext cx="2461491" cy="4479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DFAF-08FE-8279-E213-9EE9C0C2B927}"/>
              </a:ext>
            </a:extLst>
          </p:cNvPr>
          <p:cNvSpPr txBox="1"/>
          <p:nvPr/>
        </p:nvSpPr>
        <p:spPr>
          <a:xfrm>
            <a:off x="6059055" y="4031673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Optionen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wählen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9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64620-585B-6CEA-2BF4-96D9BCC9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351F-D12A-A1E6-E12A-6E76ECC7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27DC-E63A-9E8A-9E5A-76909A077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15996-C26C-4187-F8D3-890A43B2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C95B5E58-D661-B807-1704-E79C25C3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23" y="1749739"/>
            <a:ext cx="3307954" cy="3076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34098D-0918-9E57-8824-B5E1B6AD26DD}"/>
              </a:ext>
            </a:extLst>
          </p:cNvPr>
          <p:cNvSpPr/>
          <p:nvPr/>
        </p:nvSpPr>
        <p:spPr>
          <a:xfrm>
            <a:off x="2939842" y="1774868"/>
            <a:ext cx="2638921" cy="796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4B72C-5CDB-19DF-1AD4-44EAAA4DFAD9}"/>
              </a:ext>
            </a:extLst>
          </p:cNvPr>
          <p:cNvCxnSpPr>
            <a:cxnSpLocks/>
          </p:cNvCxnSpPr>
          <p:nvPr/>
        </p:nvCxnSpPr>
        <p:spPr>
          <a:xfrm flipH="1">
            <a:off x="5680364" y="1911927"/>
            <a:ext cx="567432" cy="24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69A1AC-EB47-9500-B5EC-5293FDAB2BA5}"/>
              </a:ext>
            </a:extLst>
          </p:cNvPr>
          <p:cNvSpPr txBox="1"/>
          <p:nvPr/>
        </p:nvSpPr>
        <p:spPr>
          <a:xfrm>
            <a:off x="6247794" y="1542595"/>
            <a:ext cx="2789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Wir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benutzen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Operationen</a:t>
            </a:r>
            <a:r>
              <a:rPr lang="en-GB" dirty="0">
                <a:solidFill>
                  <a:schemeClr val="accent1"/>
                </a:solidFill>
              </a:rPr>
              <a:t> und </a:t>
            </a:r>
            <a:r>
              <a:rPr lang="en-GB" dirty="0" err="1">
                <a:solidFill>
                  <a:schemeClr val="accent1"/>
                </a:solidFill>
              </a:rPr>
              <a:t>Methoden</a:t>
            </a:r>
            <a:r>
              <a:rPr lang="en-GB" dirty="0">
                <a:solidFill>
                  <a:schemeClr val="accent1"/>
                </a:solidFill>
              </a:rPr>
              <a:t> von </a:t>
            </a:r>
            <a:r>
              <a:rPr lang="en-GB" dirty="0" err="1">
                <a:solidFill>
                  <a:schemeClr val="accent1"/>
                </a:solidFill>
              </a:rPr>
              <a:t>Superklassen</a:t>
            </a:r>
            <a:r>
              <a:rPr lang="en-GB" dirty="0">
                <a:solidFill>
                  <a:schemeClr val="accent1"/>
                </a:solidFill>
              </a:rPr>
              <a:t> um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hashCode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zu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implementieren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57ED-5DFE-9579-02B6-2D99A18C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F642-0C26-A159-9F9F-F850CD0D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4348-991F-EA47-ABEA-5B3B1E6E0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32846-9EE4-CFF1-0091-8FFEB619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8C27EA6B-A733-ADF9-A27B-261FDF2D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23" y="1749739"/>
            <a:ext cx="3307954" cy="3076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6FEA5D-80B2-5CD8-58F2-F491E0C99478}"/>
              </a:ext>
            </a:extLst>
          </p:cNvPr>
          <p:cNvSpPr/>
          <p:nvPr/>
        </p:nvSpPr>
        <p:spPr>
          <a:xfrm>
            <a:off x="3265055" y="3064249"/>
            <a:ext cx="1691102" cy="5825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1FB37-F44B-8B66-72D3-02CE25B52467}"/>
              </a:ext>
            </a:extLst>
          </p:cNvPr>
          <p:cNvCxnSpPr>
            <a:cxnSpLocks/>
          </p:cNvCxnSpPr>
          <p:nvPr/>
        </p:nvCxnSpPr>
        <p:spPr>
          <a:xfrm flipH="1">
            <a:off x="5051623" y="3064249"/>
            <a:ext cx="1349177" cy="25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D0A2B7-DF14-1DD8-03F7-C9B57989B9E7}"/>
              </a:ext>
            </a:extLst>
          </p:cNvPr>
          <p:cNvSpPr txBox="1"/>
          <p:nvPr/>
        </p:nvSpPr>
        <p:spPr>
          <a:xfrm>
            <a:off x="6496266" y="2777921"/>
            <a:ext cx="1898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Genau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gleiche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Objekte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sollten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auch</a:t>
            </a:r>
            <a:r>
              <a:rPr lang="en-GB" dirty="0">
                <a:solidFill>
                  <a:schemeClr val="accent1"/>
                </a:solidFill>
              </a:rPr>
              <a:t> immer equals sein.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1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E89C4-ED49-45FF-C5A5-190A9EC4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2EF9-BF92-7751-30AE-83D8FC18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6E35-E70B-0062-1EB9-744759C2A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5256C-3236-7F99-BFA6-2379B592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EEEE3D6C-AF0B-4EEB-6ED6-E9901397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23" y="1749739"/>
            <a:ext cx="3307954" cy="3076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832DF0-8BA2-3207-2F06-68EE57265796}"/>
              </a:ext>
            </a:extLst>
          </p:cNvPr>
          <p:cNvSpPr/>
          <p:nvPr/>
        </p:nvSpPr>
        <p:spPr>
          <a:xfrm>
            <a:off x="3306618" y="3618431"/>
            <a:ext cx="2613890" cy="5825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06DBE-F9CB-CC56-90B3-ACE106700DD9}"/>
              </a:ext>
            </a:extLst>
          </p:cNvPr>
          <p:cNvCxnSpPr>
            <a:cxnSpLocks/>
          </p:cNvCxnSpPr>
          <p:nvPr/>
        </p:nvCxnSpPr>
        <p:spPr>
          <a:xfrm>
            <a:off x="2396836" y="3357418"/>
            <a:ext cx="812800" cy="51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6B949B-134E-CF40-B9E4-E3A689D31992}"/>
              </a:ext>
            </a:extLst>
          </p:cNvPr>
          <p:cNvSpPr txBox="1"/>
          <p:nvPr/>
        </p:nvSpPr>
        <p:spPr>
          <a:xfrm>
            <a:off x="922969" y="2618754"/>
            <a:ext cx="1898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Objekte</a:t>
            </a:r>
            <a:r>
              <a:rPr lang="en-GB" dirty="0">
                <a:solidFill>
                  <a:schemeClr val="accent1"/>
                </a:solidFill>
              </a:rPr>
              <a:t> von </a:t>
            </a:r>
            <a:r>
              <a:rPr lang="en-GB" dirty="0" err="1">
                <a:solidFill>
                  <a:schemeClr val="accent1"/>
                </a:solidFill>
              </a:rPr>
              <a:t>unterschiedlichem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Typ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sind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nie</a:t>
            </a:r>
            <a:r>
              <a:rPr lang="en-GB" dirty="0">
                <a:solidFill>
                  <a:schemeClr val="accent1"/>
                </a:solidFill>
              </a:rPr>
              <a:t> equals.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15FE-57E9-65C3-0D8E-1726E8A3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E47C-7262-E817-3102-6B0EA480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DE92-4124-6072-B044-49232027B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6048-632F-55BB-C042-D7E2D941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754E384E-FC40-CEB8-B371-83CA358B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23" y="1749739"/>
            <a:ext cx="3307954" cy="3076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34150D-A156-EE11-EF29-BEB374504D9D}"/>
              </a:ext>
            </a:extLst>
          </p:cNvPr>
          <p:cNvSpPr/>
          <p:nvPr/>
        </p:nvSpPr>
        <p:spPr>
          <a:xfrm>
            <a:off x="3265055" y="4149015"/>
            <a:ext cx="2212109" cy="256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157DAD-2CA7-CB42-4B6F-8D6AA9CECEE6}"/>
              </a:ext>
            </a:extLst>
          </p:cNvPr>
          <p:cNvCxnSpPr>
            <a:cxnSpLocks/>
          </p:cNvCxnSpPr>
          <p:nvPr/>
        </p:nvCxnSpPr>
        <p:spPr>
          <a:xfrm>
            <a:off x="2230582" y="3736109"/>
            <a:ext cx="951345" cy="47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E03E68-62A8-A357-1AA8-E7D5EAEF8814}"/>
              </a:ext>
            </a:extLst>
          </p:cNvPr>
          <p:cNvSpPr txBox="1"/>
          <p:nvPr/>
        </p:nvSpPr>
        <p:spPr>
          <a:xfrm>
            <a:off x="738576" y="2997445"/>
            <a:ext cx="1898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Casten </a:t>
            </a:r>
            <a:r>
              <a:rPr lang="en-GB" dirty="0" err="1">
                <a:solidFill>
                  <a:schemeClr val="accent1"/>
                </a:solidFill>
              </a:rPr>
              <a:t>damit</a:t>
            </a:r>
            <a:r>
              <a:rPr lang="en-GB" dirty="0">
                <a:solidFill>
                  <a:schemeClr val="accent1"/>
                </a:solidFill>
              </a:rPr>
              <a:t> der Compiler </a:t>
            </a:r>
            <a:r>
              <a:rPr lang="en-GB" dirty="0" err="1">
                <a:solidFill>
                  <a:schemeClr val="accent1"/>
                </a:solidFill>
              </a:rPr>
              <a:t>Zugriff</a:t>
            </a:r>
            <a:r>
              <a:rPr lang="en-GB" dirty="0">
                <a:solidFill>
                  <a:schemeClr val="accent1"/>
                </a:solidFill>
              </a:rPr>
              <a:t> auf die Attribute </a:t>
            </a:r>
            <a:r>
              <a:rPr lang="en-GB" dirty="0" err="1">
                <a:solidFill>
                  <a:schemeClr val="accent1"/>
                </a:solidFill>
              </a:rPr>
              <a:t>erlaubt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711C-31F4-1A00-6C9E-5161C57D4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FF72-A3CD-1622-03B5-B42A23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/>
              <a:t>Zyklen finden: HashSet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91AE-3666-557C-E6CF-4A0319294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>
                <a:latin typeface="Consolas" panose="020B0609020204030204" pitchFamily="49" charset="0"/>
              </a:rPr>
              <a:t>HashSet&lt;Room&gt;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sz="2400" b="0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8B6D-6DE9-D926-D667-9A763DAA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971FF92D-1B1C-A9C8-7024-F84D5CAA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23" y="1749739"/>
            <a:ext cx="3307954" cy="30769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248A96-F3FA-CEBD-93D4-83CCB1A3D3D6}"/>
              </a:ext>
            </a:extLst>
          </p:cNvPr>
          <p:cNvSpPr/>
          <p:nvPr/>
        </p:nvSpPr>
        <p:spPr>
          <a:xfrm>
            <a:off x="3292764" y="4375306"/>
            <a:ext cx="2184399" cy="219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C52FF9-F64A-013E-F6DA-C56C1A359D0C}"/>
              </a:ext>
            </a:extLst>
          </p:cNvPr>
          <p:cNvCxnSpPr>
            <a:cxnSpLocks/>
          </p:cNvCxnSpPr>
          <p:nvPr/>
        </p:nvCxnSpPr>
        <p:spPr>
          <a:xfrm>
            <a:off x="2152073" y="3943349"/>
            <a:ext cx="1039091" cy="47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80D80B-8760-145E-4AED-C8AB20A10650}"/>
              </a:ext>
            </a:extLst>
          </p:cNvPr>
          <p:cNvSpPr txBox="1"/>
          <p:nvPr/>
        </p:nvSpPr>
        <p:spPr>
          <a:xfrm>
            <a:off x="664351" y="3204685"/>
            <a:ext cx="189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Attribute </a:t>
            </a:r>
            <a:r>
              <a:rPr lang="en-GB" dirty="0" err="1">
                <a:solidFill>
                  <a:schemeClr val="accent1"/>
                </a:solidFill>
              </a:rPr>
              <a:t>vergleichen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2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C85D-76C6-2C7F-CED6-0C148D75C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ECA6-2E9B-1E76-B81D-B7AEAEA1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0646-6B0E-CABB-E8B9-8C1FF8A3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>
                <a:latin typeface="Consolas" panose="020B0609020204030204" pitchFamily="49" charset="0"/>
              </a:rPr>
              <a:t>TreeSet&lt;Room&gt;</a:t>
            </a:r>
          </a:p>
          <a:p>
            <a:pPr marL="0" indent="0">
              <a:lnSpc>
                <a:spcPct val="90000"/>
              </a:lnSpc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03FC-4F47-EF12-ACAD-E3F11337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AD1969-6505-0DD7-3D1A-C8C60E90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1876021"/>
            <a:ext cx="5560291" cy="2718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2BF31-B8B5-3D55-0C8F-AA3FD40489AA}"/>
              </a:ext>
            </a:extLst>
          </p:cNvPr>
          <p:cNvSpPr/>
          <p:nvPr/>
        </p:nvSpPr>
        <p:spPr>
          <a:xfrm>
            <a:off x="3930073" y="1768763"/>
            <a:ext cx="3426692" cy="420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AA0DF-E4B7-D6E7-BDA4-C93A9E26C8AC}"/>
              </a:ext>
            </a:extLst>
          </p:cNvPr>
          <p:cNvSpPr txBox="1"/>
          <p:nvPr/>
        </p:nvSpPr>
        <p:spPr>
          <a:xfrm>
            <a:off x="4433453" y="1215879"/>
            <a:ext cx="3846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Damit </a:t>
            </a:r>
            <a:r>
              <a:rPr lang="en-GB" dirty="0" err="1">
                <a:solidFill>
                  <a:schemeClr val="accent1"/>
                </a:solidFill>
              </a:rPr>
              <a:t>TreeSet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funktioniert</a:t>
            </a:r>
            <a:r>
              <a:rPr lang="en-GB" dirty="0">
                <a:solidFill>
                  <a:schemeClr val="accent1"/>
                </a:solidFill>
              </a:rPr>
              <a:t> muss Room das Comparable-Interface </a:t>
            </a:r>
            <a:r>
              <a:rPr lang="en-GB" dirty="0" err="1">
                <a:solidFill>
                  <a:schemeClr val="accent1"/>
                </a:solidFill>
              </a:rPr>
              <a:t>implementieren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6594B-3E1C-4AAB-9AED-6AE187F9F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A3AD-72A4-3950-F40E-050B945E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F7BF-A43F-2F11-EE74-EEB07A291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>
                <a:latin typeface="Consolas" panose="020B0609020204030204" pitchFamily="49" charset="0"/>
              </a:rPr>
              <a:t>TreeSet&lt;Room&gt;</a:t>
            </a:r>
          </a:p>
          <a:p>
            <a:pPr marL="0" indent="0">
              <a:lnSpc>
                <a:spcPct val="90000"/>
              </a:lnSpc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0D4AE-0EF0-3375-D0B0-28B99414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0990AA-E333-4308-09ED-2AFA146C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1876021"/>
            <a:ext cx="5560291" cy="2718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A3F6D9-17E2-033D-1681-D9988DDF20FD}"/>
              </a:ext>
            </a:extLst>
          </p:cNvPr>
          <p:cNvSpPr/>
          <p:nvPr/>
        </p:nvSpPr>
        <p:spPr>
          <a:xfrm>
            <a:off x="2286000" y="2869095"/>
            <a:ext cx="4618182" cy="13057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60057-3D53-0AE6-6A1E-25B48406BEE9}"/>
              </a:ext>
            </a:extLst>
          </p:cNvPr>
          <p:cNvSpPr txBox="1"/>
          <p:nvPr/>
        </p:nvSpPr>
        <p:spPr>
          <a:xfrm>
            <a:off x="2446481" y="4208325"/>
            <a:ext cx="431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Jetzt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müssen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wir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nur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noch</a:t>
            </a:r>
            <a:r>
              <a:rPr lang="en-GB" dirty="0">
                <a:solidFill>
                  <a:schemeClr val="accent1"/>
                </a:solidFill>
              </a:rPr>
              <a:t> die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compareTo</a:t>
            </a:r>
            <a:r>
              <a:rPr lang="en-GB" dirty="0">
                <a:solidFill>
                  <a:schemeClr val="accent1"/>
                </a:solidFill>
              </a:rPr>
              <a:t>-Methode </a:t>
            </a:r>
            <a:r>
              <a:rPr lang="en-GB" dirty="0" err="1">
                <a:solidFill>
                  <a:schemeClr val="accent1"/>
                </a:solidFill>
              </a:rPr>
              <a:t>sinnvoll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implementieren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5434A-9F13-B968-910A-199CE1E9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47FA-EC71-9FC6-67BC-DD9156F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78D7-AFAD-C027-7330-16ACD297E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85018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>
                <a:latin typeface="Consolas" panose="020B0609020204030204" pitchFamily="49" charset="0"/>
              </a:rPr>
              <a:t>TreeSet&lt;Room&gt;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compareTo</a:t>
            </a:r>
            <a:r>
              <a:rPr lang="de-AT" dirty="0">
                <a:latin typeface="+mj-lt"/>
              </a:rPr>
              <a:t> gibt </a:t>
            </a:r>
            <a:r>
              <a:rPr lang="de-AT" dirty="0"/>
              <a:t>0 zurück, falls die Objekte </a:t>
            </a:r>
            <a:r>
              <a:rPr lang="de-AT" dirty="0">
                <a:latin typeface="Consolas" panose="020B0609020204030204" pitchFamily="49" charset="0"/>
              </a:rPr>
              <a:t>equals</a:t>
            </a:r>
            <a:r>
              <a:rPr lang="de-AT" dirty="0"/>
              <a:t> sind.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b="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compareTo</a:t>
            </a:r>
            <a:r>
              <a:rPr lang="de-AT" dirty="0">
                <a:latin typeface="+mj-lt"/>
              </a:rPr>
              <a:t> gibt 1</a:t>
            </a:r>
            <a:r>
              <a:rPr lang="de-AT" dirty="0"/>
              <a:t> zurück, falls </a:t>
            </a:r>
            <a:r>
              <a:rPr lang="de-AT" dirty="0">
                <a:latin typeface="Consolas" panose="020B0609020204030204" pitchFamily="49" charset="0"/>
              </a:rPr>
              <a:t>this</a:t>
            </a:r>
            <a:r>
              <a:rPr lang="de-AT" dirty="0"/>
              <a:t>-Objekt „grösser“ als das Parameter-Objekt ist. </a:t>
            </a:r>
            <a:endParaRPr lang="de-AT" b="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compareTo</a:t>
            </a:r>
            <a:r>
              <a:rPr lang="de-AT" dirty="0">
                <a:latin typeface="+mj-lt"/>
              </a:rPr>
              <a:t> gibt -1</a:t>
            </a:r>
            <a:r>
              <a:rPr lang="de-AT" dirty="0"/>
              <a:t> zurück, falls </a:t>
            </a:r>
            <a:r>
              <a:rPr lang="de-AT" dirty="0">
                <a:latin typeface="Consolas" panose="020B0609020204030204" pitchFamily="49" charset="0"/>
              </a:rPr>
              <a:t>this</a:t>
            </a:r>
            <a:r>
              <a:rPr lang="de-AT" dirty="0"/>
              <a:t>-Objekt „kleiner“ als das Parameter-Objekt ist. </a:t>
            </a:r>
            <a:endParaRPr lang="de-AT" b="0" dirty="0"/>
          </a:p>
          <a:p>
            <a:pPr marL="457200" lvl="1" indent="0">
              <a:lnSpc>
                <a:spcPct val="90000"/>
              </a:lnSpc>
              <a:buNone/>
            </a:pPr>
            <a:endParaRPr lang="de-AT" b="0" dirty="0"/>
          </a:p>
          <a:p>
            <a:pPr marL="0" indent="0">
              <a:lnSpc>
                <a:spcPct val="90000"/>
              </a:lnSpc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095B3-0F1D-4403-B096-5DD68257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819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A52E-DC87-06EC-E054-8B05DD56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853A0BA-A5B1-4838-B1C0-32866CFF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2029626"/>
            <a:ext cx="1810321" cy="12068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000F9CD-E30D-3C12-BC80-72BB401491EB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9C1075-BAA8-4B01-A2B2-7CAE6B85E5F4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290FDB-822D-E5F8-AE40-234D1C0AF44C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C6535A-B9A5-C549-A887-B5FFE6C0475C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CC99D4-766E-ABA8-3EF1-7B02265CEA06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857BA9E-1F14-A222-BA05-FC1CE9359FA5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837422-EC5D-26F4-BE6E-80F86A2B7969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A5A529-FF38-1382-E345-F7AD219F0443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4EF18A3-DECC-D170-9FCB-0A0F2957389C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A741A9-0D2D-E996-F1BE-F193F46A1A4E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CB2730-4105-6E4C-E9EC-E73512B19449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BB2560-98A5-91FE-F884-5F314EEB0387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E240C2-6F17-017D-C56E-0D7C995ADA6E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2A07D-2581-80B8-5C46-0B3AF724FC06}"/>
              </a:ext>
            </a:extLst>
          </p:cNvPr>
          <p:cNvSpPr txBox="1"/>
          <p:nvPr/>
        </p:nvSpPr>
        <p:spPr>
          <a:xfrm>
            <a:off x="4042944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C5990-7E80-0FF0-CB59-E334D7FA606A}"/>
              </a:ext>
            </a:extLst>
          </p:cNvPr>
          <p:cNvSpPr txBox="1"/>
          <p:nvPr/>
        </p:nvSpPr>
        <p:spPr>
          <a:xfrm>
            <a:off x="3061406" y="433174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x =1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BB89-8B52-F8E3-AFBF-AD918E603CDE}"/>
              </a:ext>
            </a:extLst>
          </p:cNvPr>
          <p:cNvSpPr txBox="1"/>
          <p:nvPr/>
        </p:nvSpPr>
        <p:spPr>
          <a:xfrm>
            <a:off x="3061406" y="265405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=1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B85F7-7868-CEAC-9BEB-7B61151AA00A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4CB3F-9D2D-067B-D295-14649DF0F217}"/>
              </a:ext>
            </a:extLst>
          </p:cNvPr>
          <p:cNvSpPr txBox="1"/>
          <p:nvPr/>
        </p:nvSpPr>
        <p:spPr>
          <a:xfrm>
            <a:off x="4042944" y="2258370"/>
            <a:ext cx="20730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46FE9-2715-0B0D-0494-8783AA1B6554}"/>
              </a:ext>
            </a:extLst>
          </p:cNvPr>
          <p:cNvSpPr txBox="1"/>
          <p:nvPr/>
        </p:nvSpPr>
        <p:spPr>
          <a:xfrm>
            <a:off x="3061406" y="951620"/>
            <a:ext cx="20730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Tier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t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DA5E4-7919-A8CC-CB78-9825523DB138}"/>
              </a:ext>
            </a:extLst>
          </p:cNvPr>
          <p:cNvSpPr txBox="1"/>
          <p:nvPr/>
        </p:nvSpPr>
        <p:spPr>
          <a:xfrm>
            <a:off x="4042944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7796A-0C40-2024-669C-7C7A2416AA8D}"/>
              </a:ext>
            </a:extLst>
          </p:cNvPr>
          <p:cNvSpPr txBox="1"/>
          <p:nvPr/>
        </p:nvSpPr>
        <p:spPr>
          <a:xfrm>
            <a:off x="4042944" y="2633067"/>
            <a:ext cx="13773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h.y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33D0-7B62-3B25-5EFD-565BA719934E}"/>
              </a:ext>
            </a:extLst>
          </p:cNvPr>
          <p:cNvSpPr txBox="1"/>
          <p:nvPr/>
        </p:nvSpPr>
        <p:spPr>
          <a:xfrm>
            <a:off x="3062741" y="1336713"/>
            <a:ext cx="13773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t.y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79D86-4F71-96A0-9389-90E9236E1D99}"/>
              </a:ext>
            </a:extLst>
          </p:cNvPr>
          <p:cNvSpPr txBox="1"/>
          <p:nvPr/>
        </p:nvSpPr>
        <p:spPr>
          <a:xfrm>
            <a:off x="4626621" y="1336713"/>
            <a:ext cx="2840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2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99E23-2B0D-ECF9-AF1D-F529FF4AB13E}"/>
              </a:ext>
            </a:extLst>
          </p:cNvPr>
          <p:cNvSpPr txBox="1"/>
          <p:nvPr/>
        </p:nvSpPr>
        <p:spPr>
          <a:xfrm>
            <a:off x="5511806" y="2633067"/>
            <a:ext cx="2840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1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971D6-70D3-BC79-7AB0-F02DF9426B19}"/>
              </a:ext>
            </a:extLst>
          </p:cNvPr>
          <p:cNvSpPr txBox="1"/>
          <p:nvPr/>
        </p:nvSpPr>
        <p:spPr>
          <a:xfrm>
            <a:off x="5574052" y="4331745"/>
            <a:ext cx="2840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1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88A7C-4B51-F40E-C89E-16B1571B0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FBCEF9-2719-5336-B42B-0818A77F9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23" y="610018"/>
            <a:ext cx="1810328" cy="12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6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AC39-EFDD-45F2-3650-4574D39C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BDF4-87F1-44CD-D711-DC97EEAC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699A-4EA2-8CAA-666F-D04BC9E2D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>
                <a:latin typeface="Consolas" panose="020B0609020204030204" pitchFamily="49" charset="0"/>
              </a:rPr>
              <a:t>TreeSet&lt;Room&gt;</a:t>
            </a:r>
          </a:p>
          <a:p>
            <a:pPr marL="0" indent="0">
              <a:lnSpc>
                <a:spcPct val="90000"/>
              </a:lnSpc>
              <a:buNone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BEB1-6ECB-8298-5AF5-A8141853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D757650F-8110-810B-2572-FA9DA6A4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32" y="1703206"/>
            <a:ext cx="4780936" cy="30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15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D8C9-01A2-43CB-F832-746BEEAD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6C48-00CE-0C4C-C9F6-1CDDA41A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0584-4D6E-7242-D6D2-D44810826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155709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TreeSet&lt;Room&gt;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Wenn Comparable implementiert ist, dann können wir mit </a:t>
            </a:r>
            <a:r>
              <a:rPr lang="de-AT" dirty="0">
                <a:latin typeface="Consolas" panose="020B0609020204030204" pitchFamily="49" charset="0"/>
              </a:rPr>
              <a:t>Collections.sort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sortieren.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 Wenn Comparable implementiert ist, dann können wir mittels </a:t>
            </a:r>
            <a:r>
              <a:rPr lang="de-AT" dirty="0">
                <a:latin typeface="Consolas" panose="020B0609020204030204" pitchFamily="49" charset="0"/>
              </a:rPr>
              <a:t>PriorityQueue&lt;Room&gt;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einen Heap erstellen.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Mit </a:t>
            </a:r>
            <a:r>
              <a:rPr lang="de-AT" dirty="0">
                <a:latin typeface="Consolas" panose="020B0609020204030204" pitchFamily="49" charset="0"/>
              </a:rPr>
              <a:t>Collections.reverseOrder()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können wir von aufsteigender Ordnung zu absteigender Ordnung wechseln.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15FE-203B-3392-1173-7D6DDFF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634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9B6A1-F38C-6B58-2D3B-64FD06BF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458F-D20F-D313-852F-AF4A6A1E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E269-BD07-8BB4-8231-C8337E039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155709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TreeSet&lt;Room&gt;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Wenn Comparable implementiert ist, dann können wir mit </a:t>
            </a:r>
            <a:r>
              <a:rPr lang="de-AT" dirty="0">
                <a:latin typeface="Consolas" panose="020B0609020204030204" pitchFamily="49" charset="0"/>
              </a:rPr>
              <a:t>Collections.sort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sortieren.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A6F9B-3D33-996C-7856-DF721705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" name="Picture 5" descr="A close up of text&#10;&#10;Description automatically generated">
            <a:extLst>
              <a:ext uri="{FF2B5EF4-FFF2-40B4-BE49-F238E27FC236}">
                <a16:creationId xmlns:a16="http://schemas.microsoft.com/office/drawing/2014/main" id="{40C1989D-6FD6-6026-45ED-C455D43C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30" y="2571750"/>
            <a:ext cx="5794939" cy="10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F2DE-CB85-C1A2-BEF0-5D5F3AC3D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6C27-FE4B-4998-0316-FA0B8ACB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DAAC6-351F-33FD-4928-0FA91276E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155709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TreeSet&lt;Room&gt;</a:t>
            </a:r>
            <a:endParaRPr lang="de-AT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 Wenn Comparable implementiert ist, dann können wir mittels </a:t>
            </a:r>
            <a:r>
              <a:rPr lang="de-AT" dirty="0">
                <a:latin typeface="Consolas" panose="020B0609020204030204" pitchFamily="49" charset="0"/>
              </a:rPr>
              <a:t>PriorityQueue&lt;Room&gt;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einen Heap erstellen.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2494-E562-EEF5-661F-0A552E68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A1A0BC06-E134-046C-24FB-92B7CC02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6" y="2757414"/>
            <a:ext cx="8010468" cy="10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6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75C-8B0F-8526-8DA3-CE5F78E8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585-6D02-3AEC-F0B8-D7774D49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Zyklen finden: TreeSet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6EBD-7786-11C8-D9E2-59153D547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155709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TreeSet&lt;Room&gt;</a:t>
            </a:r>
            <a:endParaRPr lang="de-AT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AT" dirty="0"/>
              <a:t>Mit </a:t>
            </a:r>
            <a:r>
              <a:rPr lang="de-AT" dirty="0">
                <a:latin typeface="Consolas" panose="020B0609020204030204" pitchFamily="49" charset="0"/>
              </a:rPr>
              <a:t>Collections.reverseOrder()</a:t>
            </a:r>
            <a:r>
              <a:rPr lang="de-AT" dirty="0">
                <a:latin typeface="+mj-lt"/>
              </a:rPr>
              <a:t> </a:t>
            </a:r>
            <a:r>
              <a:rPr lang="de-AT" dirty="0"/>
              <a:t>können wir von aufsteigender Ordnung zu absteigender Ordnung wechseln.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04F5-8462-C919-F250-EC32C6E3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9D2FE0F3-6B30-D164-EA56-379F7F5B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07" y="2711028"/>
            <a:ext cx="7612786" cy="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75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ED51A49A-3C48-8A2D-7A02-724A5978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9A6E356D-494D-22AD-0DA9-DBC94C9FEC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993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E8AE6-2F54-CFEE-054F-F0006F03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D50E-716E-8D8B-C1D3-944FAE3A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F327-BBF0-1B6A-2074-044208A93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887855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1: </a:t>
            </a:r>
            <a:r>
              <a:rPr lang="de-AT" b="0" dirty="0"/>
              <a:t>HashMap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latin typeface="+mj-lt"/>
              </a:rPr>
              <a:t>Die Methoden </a:t>
            </a:r>
            <a:r>
              <a:rPr lang="de-AT" dirty="0">
                <a:latin typeface="Consolas" panose="020B0609020204030204" pitchFamily="49" charset="0"/>
              </a:rPr>
              <a:t>equals</a:t>
            </a:r>
            <a:r>
              <a:rPr lang="de-AT" dirty="0"/>
              <a:t> und </a:t>
            </a:r>
            <a:r>
              <a:rPr lang="de-AT" dirty="0">
                <a:latin typeface="Consolas" panose="020B0609020204030204" pitchFamily="49" charset="0"/>
              </a:rPr>
              <a:t>hashcode</a:t>
            </a:r>
            <a:r>
              <a:rPr lang="de-AT" dirty="0"/>
              <a:t> der </a:t>
            </a:r>
            <a:r>
              <a:rPr lang="de-AT" dirty="0">
                <a:latin typeface="Consolas" panose="020B0609020204030204" pitchFamily="49" charset="0"/>
              </a:rPr>
              <a:t>Objekt</a:t>
            </a:r>
            <a:r>
              <a:rPr lang="de-AT" dirty="0"/>
              <a:t>-Klasse überschreiben.</a:t>
            </a:r>
            <a:endParaRPr lang="de-AT" b="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Option 2: </a:t>
            </a:r>
            <a:r>
              <a:rPr lang="de-AT" b="0" dirty="0"/>
              <a:t>TreeMap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>
                <a:latin typeface="Consolas" panose="020B0609020204030204" pitchFamily="49" charset="0"/>
              </a:rPr>
              <a:t>Comparable</a:t>
            </a:r>
            <a:r>
              <a:rPr lang="de-AT" dirty="0"/>
              <a:t>-Interface implementieren und </a:t>
            </a:r>
            <a:r>
              <a:rPr lang="de-AT" dirty="0">
                <a:latin typeface="Consolas" panose="020B0609020204030204" pitchFamily="49" charset="0"/>
              </a:rPr>
              <a:t>compareTo</a:t>
            </a:r>
            <a:r>
              <a:rPr lang="de-AT" dirty="0"/>
              <a:t>-Methode überschreiben.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37862-316C-6E51-7F17-44D5D29E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3014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>
          <a:extLst>
            <a:ext uri="{FF2B5EF4-FFF2-40B4-BE49-F238E27FC236}">
              <a16:creationId xmlns:a16="http://schemas.microsoft.com/office/drawing/2014/main" id="{F75820D1-BC5A-710F-B32C-C0B02863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>
            <a:extLst>
              <a:ext uri="{FF2B5EF4-FFF2-40B4-BE49-F238E27FC236}">
                <a16:creationId xmlns:a16="http://schemas.microsoft.com/office/drawing/2014/main" id="{99CFDA40-82B5-D520-809A-EA496987C3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Optional: GUI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741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BD1FE-A75B-E324-DE6C-9BD1E300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902B-82C2-2F8B-92A6-9D96B3F5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sz="3300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9E9C-CE68-BBF9-9D38-737E65A2E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887855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Auf der Vorlesungswebsite finden sie Materialien mit Aufgaben und Erklärungen zu GUI.</a:t>
            </a:r>
          </a:p>
          <a:p>
            <a:pPr>
              <a:buFont typeface="Arial" panose="020B0604020202020204" pitchFamily="34" charset="0"/>
              <a:buChar char="•"/>
            </a:pPr>
            <a:endParaRPr lang="de-AT" b="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b="0" dirty="0"/>
              <a:t>Dies ist für interessierte Studenten gedacht und ist </a:t>
            </a:r>
            <a:r>
              <a:rPr lang="de-AT" dirty="0"/>
              <a:t>nicht </a:t>
            </a:r>
            <a:r>
              <a:rPr lang="de-AT" b="0" dirty="0"/>
              <a:t>Prüfungsrelevant.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F7463-50CE-33C5-0658-5E20C886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AT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7718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Vorbesprechung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7A50-4667-B81B-AB49-5B8B69580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54D5AA-FEAA-243E-BF24-7A16645F22F4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BC7744-1B24-A234-2984-9C87B8ECE1B4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56A97E-2071-EB1F-EFE7-FF2E24A4D303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1A2836-088A-7B6E-20E8-87A4DC0EE146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DAE4EB-6675-9C7B-19BA-879B26700D0C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180EB6-1049-3467-5FBD-F4D67080A700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6C21CF-04F0-EE06-8756-F1CAE2BA40BD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E5E90D-418E-8FE9-8398-BE2B4EA4EF33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89A3CA0-AB13-AFBA-EC81-F1DA3027F4ED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34B75C-A490-CB17-0782-C7F143DBE6BF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D03C19-2BA6-520D-923C-6532B350DEFA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50AB002-015B-8AD8-EF40-C197D0D0F028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E7CAE1-9FEB-CDBD-768B-0E76DCD68EC1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Beispiel</a:t>
            </a:r>
            <a:endParaRPr kumimoji="0" lang="en-CH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E3D2F-67A0-D8D4-5CB2-E8453489962D}"/>
              </a:ext>
            </a:extLst>
          </p:cNvPr>
          <p:cNvSpPr txBox="1"/>
          <p:nvPr/>
        </p:nvSpPr>
        <p:spPr>
          <a:xfrm>
            <a:off x="4042944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new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B732-86F0-AA59-96EF-018427DFA56E}"/>
              </a:ext>
            </a:extLst>
          </p:cNvPr>
          <p:cNvSpPr txBox="1"/>
          <p:nvPr/>
        </p:nvSpPr>
        <p:spPr>
          <a:xfrm>
            <a:off x="3061406" y="433174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x =1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32574-BE6F-7E83-AF55-0ED54E438347}"/>
              </a:ext>
            </a:extLst>
          </p:cNvPr>
          <p:cNvSpPr txBox="1"/>
          <p:nvPr/>
        </p:nvSpPr>
        <p:spPr>
          <a:xfrm>
            <a:off x="3061406" y="265405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=1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132B6-3B45-9C8E-904E-B3204455E7E2}"/>
              </a:ext>
            </a:extLst>
          </p:cNvPr>
          <p:cNvSpPr txBox="1"/>
          <p:nvPr/>
        </p:nvSpPr>
        <p:spPr>
          <a:xfrm>
            <a:off x="2053294" y="1314687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 y = 2</a:t>
            </a:r>
            <a:endParaRPr kumimoji="0" lang="en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DFCCC-2801-C6D9-AC45-F06BB3280F27}"/>
              </a:ext>
            </a:extLst>
          </p:cNvPr>
          <p:cNvSpPr txBox="1"/>
          <p:nvPr/>
        </p:nvSpPr>
        <p:spPr>
          <a:xfrm>
            <a:off x="4042944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CEC3-8F73-8465-1DB1-53DA3897EB92}"/>
              </a:ext>
            </a:extLst>
          </p:cNvPr>
          <p:cNvSpPr txBox="1"/>
          <p:nvPr/>
        </p:nvSpPr>
        <p:spPr>
          <a:xfrm>
            <a:off x="6015684" y="657865"/>
            <a:ext cx="2998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 Pfeile sind eine “erbt von” - Beziehung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C41417-5FF8-55B4-4F49-B84D853CB009}"/>
              </a:ext>
            </a:extLst>
          </p:cNvPr>
          <p:cNvCxnSpPr>
            <a:cxnSpLocks/>
          </p:cNvCxnSpPr>
          <p:nvPr/>
        </p:nvCxnSpPr>
        <p:spPr>
          <a:xfrm flipH="1">
            <a:off x="3187784" y="1003092"/>
            <a:ext cx="2604654" cy="698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BB30A4-FA2A-9FE3-A475-B092F6B0243D}"/>
              </a:ext>
            </a:extLst>
          </p:cNvPr>
          <p:cNvCxnSpPr>
            <a:cxnSpLocks/>
          </p:cNvCxnSpPr>
          <p:nvPr/>
        </p:nvCxnSpPr>
        <p:spPr>
          <a:xfrm flipH="1">
            <a:off x="3573466" y="1235743"/>
            <a:ext cx="2287467" cy="2166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8E47F9-D6E0-F98E-5A47-7BBC77770ECC}"/>
              </a:ext>
            </a:extLst>
          </p:cNvPr>
          <p:cNvSpPr txBox="1"/>
          <p:nvPr/>
        </p:nvSpPr>
        <p:spPr>
          <a:xfrm>
            <a:off x="6015684" y="1410469"/>
            <a:ext cx="286168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wollen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auf die Variable des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statischen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Typen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zugreifen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Diese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hier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aber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nicht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explizit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deklariert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worden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4E5590-E237-EB98-7DFE-6CC69479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22" y="3622957"/>
            <a:ext cx="1785442" cy="1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36B8696-CF66-4A3E-71D9-31ED444E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9E072DF-B91F-085B-4505-DFE93838A6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D79B4FB9-3BBE-D50A-5E11-246011FA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68936"/>
            <a:ext cx="5085525" cy="320388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BCD8FD3-08B0-20B1-DEFA-A94064115F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60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062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C7503A6-3C30-D9F8-990C-D89C12579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2B8D5A7-837E-48EA-4338-05D9E4970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Maps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875B62-E385-18F8-96A9-25AA19B21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75778"/>
            <a:ext cx="5085525" cy="239019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0505EC9-AFE9-564C-08E6-441B9510D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61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6262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58BB719-85A8-A908-FCE7-2B20D19D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A0A958E-B278-57A5-3C7F-6DFE7D866B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Generische Listen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D136E6CC-1304-A4D7-12D7-AF93E815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541057"/>
            <a:ext cx="5085525" cy="2059637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91DE50F-F077-7E19-7915-A38D99D6F8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62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253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C2EF74C-F7CC-F22D-77E3-F1DE613C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41234F9-4E99-3932-2C00-EA85EEA595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1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Notenauswertung</a:t>
            </a:r>
            <a:endParaRPr lang="en-US" sz="1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28B99802-49F1-55EB-CBAF-61910898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18565"/>
            <a:ext cx="5085525" cy="250462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031DED3-8098-7C24-24F5-AA249DA9AA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63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348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7C87308-4CB6-C01F-B617-95D08FA0C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FC63D885-93C7-B462-9B28-7E42756A00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1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Notenauswertung</a:t>
            </a:r>
            <a:endParaRPr lang="en-US" sz="1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65C24988-3891-5F8B-DF80-D26AC367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94363"/>
            <a:ext cx="5085525" cy="315302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755CBDC-0C10-D69C-E702-AB2C418CA2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64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929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38005D5-8987-2258-F46D-276113AD9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F8E5F6EE-6EFE-9A73-5292-C84E88B503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5: Interpreter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60FDB61-B2CD-860A-3DE1-E898E628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91428"/>
            <a:ext cx="5085525" cy="275889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B99DA2B-5801-8CED-AA13-239487DF31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3042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630AA13-78F2-4B15-AB4F-4183C07D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9F38901-FD9A-7F8F-B0D1-7DAA46EDE7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6: Compiler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page of a book&#10;&#10;Description automatically generated">
            <a:extLst>
              <a:ext uri="{FF2B5EF4-FFF2-40B4-BE49-F238E27FC236}">
                <a16:creationId xmlns:a16="http://schemas.microsoft.com/office/drawing/2014/main" id="{51CE5512-969B-3F27-98BD-5AD67B5B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86781"/>
            <a:ext cx="5085525" cy="256819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07DFBC1-6BDB-F4E2-BC59-2AA6BE65D6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3135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A0F42AC-F1BF-2FC2-747A-C425B908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2CD2893-6115-1AED-C104-8C614E4B0F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6: Compiler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77EECB-5E23-FD4B-8338-70A37F83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517596"/>
            <a:ext cx="5085525" cy="410656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6528712-799D-2F33-8417-28745850D5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67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0128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3CF2066-7572-7143-5181-12FAAD9A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Down Arrow 7">
            <a:extLst>
              <a:ext uri="{FF2B5EF4-FFF2-40B4-BE49-F238E27FC236}">
                <a16:creationId xmlns:a16="http://schemas.microsoft.com/office/drawing/2014/main" id="{BC0F9511-3ABA-FEB9-819D-FB774BB3E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47391ED-4F80-8B62-CC13-48B8F45CC5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7: EBNF-Baum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BDB0788-6309-5ACB-C5F2-A4DD08712E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68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1C9D5F36-A0FC-0848-6E11-3CDA0BFF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53" y="2027407"/>
            <a:ext cx="5376833" cy="8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1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Nachbesprechung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5E6A-72A3-AD67-B706-2FAFE1E51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D6F558E-1852-7D9A-F082-1D6F55F2C8E7}"/>
              </a:ext>
            </a:extLst>
          </p:cNvPr>
          <p:cNvSpPr txBox="1"/>
          <p:nvPr/>
        </p:nvSpPr>
        <p:spPr>
          <a:xfrm>
            <a:off x="6015684" y="1410469"/>
            <a:ext cx="286168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 wollen auf die Variable des statischen Typen zugreifen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A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Diese ist hier aber nicht explizit deklariert worden.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68BDB-731E-4E13-CBB1-B925F77810BD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13B66E-0898-9D9C-872D-77C05BE563AE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F90655-EF65-D401-C914-336ED0030585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79C211-983D-F777-869D-F5716AF74A24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0614044-3590-2B8A-C703-4361AD415D6D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62E92D0-3172-6660-64BE-CD0BF290601B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D0ED8B-DBB0-C264-D65D-E74F05B12D90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876C4-6E2F-B1F1-0C02-35FE1869A672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223B9D8-F818-A9DC-9D74-102B0B0F945B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7434FE-F9F0-14C0-4C29-4AA8EF0595B3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8B038F-C62E-764D-2A35-6784BB9810FF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F06B74B-E64C-ABA9-AB20-78E55A55C4BF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C46D55-DDB0-2654-7F18-668858FF5200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 - Beispiel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5D41F-C265-2FD0-4897-C737AC936916}"/>
              </a:ext>
            </a:extLst>
          </p:cNvPr>
          <p:cNvSpPr txBox="1"/>
          <p:nvPr/>
        </p:nvSpPr>
        <p:spPr>
          <a:xfrm>
            <a:off x="4042944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288BE-2E90-39D4-CA4D-2B339DFFD830}"/>
              </a:ext>
            </a:extLst>
          </p:cNvPr>
          <p:cNvSpPr txBox="1"/>
          <p:nvPr/>
        </p:nvSpPr>
        <p:spPr>
          <a:xfrm>
            <a:off x="3061406" y="433174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 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8A42-E650-C546-E936-802399236FC6}"/>
              </a:ext>
            </a:extLst>
          </p:cNvPr>
          <p:cNvSpPr txBox="1"/>
          <p:nvPr/>
        </p:nvSpPr>
        <p:spPr>
          <a:xfrm>
            <a:off x="3170410" y="265405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2663B-4A5F-4353-C112-EEA5E199B607}"/>
              </a:ext>
            </a:extLst>
          </p:cNvPr>
          <p:cNvSpPr txBox="1"/>
          <p:nvPr/>
        </p:nvSpPr>
        <p:spPr>
          <a:xfrm>
            <a:off x="2162299" y="131468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09D22-3E42-C815-A316-DC61B7FD7C3E}"/>
              </a:ext>
            </a:extLst>
          </p:cNvPr>
          <p:cNvSpPr txBox="1"/>
          <p:nvPr/>
        </p:nvSpPr>
        <p:spPr>
          <a:xfrm>
            <a:off x="4042944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AA414-57AD-91E3-1063-0B927FADCC97}"/>
              </a:ext>
            </a:extLst>
          </p:cNvPr>
          <p:cNvSpPr txBox="1"/>
          <p:nvPr/>
        </p:nvSpPr>
        <p:spPr>
          <a:xfrm>
            <a:off x="6015684" y="657865"/>
            <a:ext cx="2998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 Pfeile sind eine “erbt von” - Beziehung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7E716F-D73D-42F1-EE9F-FC20AF756090}"/>
              </a:ext>
            </a:extLst>
          </p:cNvPr>
          <p:cNvCxnSpPr>
            <a:cxnSpLocks/>
          </p:cNvCxnSpPr>
          <p:nvPr/>
        </p:nvCxnSpPr>
        <p:spPr>
          <a:xfrm flipH="1">
            <a:off x="3187784" y="1003092"/>
            <a:ext cx="2604654" cy="698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8C3591-2043-088C-1C08-1B8B479DBEA2}"/>
              </a:ext>
            </a:extLst>
          </p:cNvPr>
          <p:cNvCxnSpPr>
            <a:cxnSpLocks/>
          </p:cNvCxnSpPr>
          <p:nvPr/>
        </p:nvCxnSpPr>
        <p:spPr>
          <a:xfrm flipH="1">
            <a:off x="3573466" y="1235743"/>
            <a:ext cx="2287467" cy="2166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903ECD-102C-7C18-A563-7DEE8C4836C4}"/>
              </a:ext>
            </a:extLst>
          </p:cNvPr>
          <p:cNvSpPr txBox="1"/>
          <p:nvPr/>
        </p:nvSpPr>
        <p:spPr>
          <a:xfrm>
            <a:off x="6015684" y="2911895"/>
            <a:ext cx="286168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 setzen Variablen auf spezifische, oder im Notfall, Standard werte. (null oder typ-spez.)</a:t>
            </a:r>
          </a:p>
        </p:txBody>
      </p:sp>
    </p:spTree>
    <p:extLst>
      <p:ext uri="{BB962C8B-B14F-4D97-AF65-F5344CB8AC3E}">
        <p14:creationId xmlns:p14="http://schemas.microsoft.com/office/powerpoint/2010/main" val="122833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B7BDCB-DF5D-BCA3-FBE2-C895DCC0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48155"/>
            <a:ext cx="5085525" cy="3445442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70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744FEF9-B332-FE6A-99D2-5498EA05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54ECF7A-6B60-79D9-E5B5-EB610E297E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6A79DEA-EB8D-355E-0980-C727EE7D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24438"/>
            <a:ext cx="5085525" cy="329287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5562356C-71EE-9F72-40B9-397D0F1F28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71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0976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FEAFBF2-2177-BD04-C023-CD7572CD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9726279-81DA-FFF2-2794-D55BF8C61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Cyclic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8FB84D2-EE33-E7B0-BE1A-7F42DD2C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9495"/>
            <a:ext cx="5085525" cy="2542762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6B03642-9DF2-2BE1-8014-6C7BEA68D7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72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65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FFE636D-F924-7966-EC95-E0655EAE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B5D34B3-5A5A-FA90-8B8F-E3E8D306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Expression Evaluator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A138CB-96D2-0DF9-809D-A24F4D32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644733"/>
            <a:ext cx="5085525" cy="385228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A1038A0-78B5-A7CD-A965-E27ACF5410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73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020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Contact Tracing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6908854-52E8-87F1-D605-022CE54C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504882"/>
            <a:ext cx="5085525" cy="4131988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74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88AE-1C54-0E09-7B4A-F618EB0A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0D083-FD83-B968-7000-79090A70A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5EBAE-758F-40F1-43E3-E51BEB4D1476}"/>
              </a:ext>
            </a:extLst>
          </p:cNvPr>
          <p:cNvSpPr txBox="1"/>
          <p:nvPr/>
        </p:nvSpPr>
        <p:spPr>
          <a:xfrm>
            <a:off x="1820562" y="2907957"/>
            <a:ext cx="589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/details/5accc3be-9de2-4e35-82cf-764b63da0293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4224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0391-6A64-4657-5AB0-626D9F9D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EAA4549-57B1-EA96-294B-CE4AEB02C151}"/>
              </a:ext>
            </a:extLst>
          </p:cNvPr>
          <p:cNvSpPr txBox="1"/>
          <p:nvPr/>
        </p:nvSpPr>
        <p:spPr>
          <a:xfrm>
            <a:off x="6015684" y="1410469"/>
            <a:ext cx="286168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 wollen auf die Variable des statischen Typen zugreifen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A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Diese ist hier aber nicht explizit deklariert worden.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BFE9B-C6E5-D8AF-FFF4-52765D28B6BC}"/>
              </a:ext>
            </a:extLst>
          </p:cNvPr>
          <p:cNvGrpSpPr/>
          <p:nvPr/>
        </p:nvGrpSpPr>
        <p:grpSpPr>
          <a:xfrm>
            <a:off x="9144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28717F-DEFE-7250-2F3C-0F9F771D6F46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DEC9CD-637D-C563-A075-6A0965DED7C5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93EE60-8285-438B-425A-6B201EEE829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3C4D83-968D-A34E-3B9D-37FBDD443143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C6C64A-A1D5-57B1-F32E-74ECD7B64EFC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809C96-4AFE-81A2-B349-A586303D0D09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3E36CE-9C55-1A8D-B411-70514493D1F1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0F2BA3-3592-6379-8D42-0296C51964FA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91E7D2-A4C9-C6DC-FB19-46C87332BEAA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280F35-7C75-4127-0654-D9E8107DBAF1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029E1F-DC46-FE15-5294-DE5582203AF6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344FFD-0DF1-8383-CE86-29196F5130C6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Konstruktoren - Beispiel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ED3C4-2021-B7D5-DD86-CCA07362B2A7}"/>
              </a:ext>
            </a:extLst>
          </p:cNvPr>
          <p:cNvSpPr txBox="1"/>
          <p:nvPr/>
        </p:nvSpPr>
        <p:spPr>
          <a:xfrm>
            <a:off x="4042944" y="3939315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h2 = </a:t>
            </a: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Husky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81D00-EEA4-0F75-4629-BFDC16351B2E}"/>
              </a:ext>
            </a:extLst>
          </p:cNvPr>
          <p:cNvSpPr txBox="1"/>
          <p:nvPr/>
        </p:nvSpPr>
        <p:spPr>
          <a:xfrm>
            <a:off x="3061406" y="433174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x 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78611-5DAD-2E4F-18F9-698EFDA7474C}"/>
              </a:ext>
            </a:extLst>
          </p:cNvPr>
          <p:cNvSpPr txBox="1"/>
          <p:nvPr/>
        </p:nvSpPr>
        <p:spPr>
          <a:xfrm>
            <a:off x="3170410" y="265405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17866-CB08-9255-7226-07C5C5E2DD9F}"/>
              </a:ext>
            </a:extLst>
          </p:cNvPr>
          <p:cNvSpPr txBox="1"/>
          <p:nvPr/>
        </p:nvSpPr>
        <p:spPr>
          <a:xfrm>
            <a:off x="2162299" y="131468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FE6FC-1D4F-EA77-B940-ED1BFD536DC5}"/>
              </a:ext>
            </a:extLst>
          </p:cNvPr>
          <p:cNvSpPr txBox="1"/>
          <p:nvPr/>
        </p:nvSpPr>
        <p:spPr>
          <a:xfrm>
            <a:off x="4042944" y="4331745"/>
            <a:ext cx="14766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println</a:t>
            </a:r>
            <a:r>
              <a:rPr kumimoji="0" lang="de-A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(h2.y)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99262-C270-EF6D-F59E-7CBF80B2A446}"/>
              </a:ext>
            </a:extLst>
          </p:cNvPr>
          <p:cNvSpPr txBox="1"/>
          <p:nvPr/>
        </p:nvSpPr>
        <p:spPr>
          <a:xfrm>
            <a:off x="6015684" y="657865"/>
            <a:ext cx="2998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0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 Pfeile sind eine “erbt von” - Beziehung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F6197F7-7625-C8B8-072D-9EF28DBEF5AC}"/>
              </a:ext>
            </a:extLst>
          </p:cNvPr>
          <p:cNvSpPr/>
          <p:nvPr/>
        </p:nvSpPr>
        <p:spPr>
          <a:xfrm>
            <a:off x="3921760" y="2397760"/>
            <a:ext cx="935858" cy="1381760"/>
          </a:xfrm>
          <a:custGeom>
            <a:avLst/>
            <a:gdLst>
              <a:gd name="connsiteX0" fmla="*/ 152400 w 935858"/>
              <a:gd name="connsiteY0" fmla="*/ 0 h 1381760"/>
              <a:gd name="connsiteX1" fmla="*/ 934720 w 935858"/>
              <a:gd name="connsiteY1" fmla="*/ 335280 h 1381760"/>
              <a:gd name="connsiteX2" fmla="*/ 0 w 935858"/>
              <a:gd name="connsiteY2" fmla="*/ 1381760 h 138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858" h="1381760">
                <a:moveTo>
                  <a:pt x="152400" y="0"/>
                </a:moveTo>
                <a:cubicBezTo>
                  <a:pt x="556260" y="52493"/>
                  <a:pt x="960120" y="104987"/>
                  <a:pt x="934720" y="335280"/>
                </a:cubicBezTo>
                <a:cubicBezTo>
                  <a:pt x="909320" y="565573"/>
                  <a:pt x="171027" y="1237827"/>
                  <a:pt x="0" y="13817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3CCDA-42CC-61A5-58FB-D787BFD34734}"/>
              </a:ext>
            </a:extLst>
          </p:cNvPr>
          <p:cNvSpPr txBox="1"/>
          <p:nvPr/>
        </p:nvSpPr>
        <p:spPr>
          <a:xfrm>
            <a:off x="4699952" y="2880117"/>
            <a:ext cx="219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Wie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können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etwas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vererben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was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nicht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gesetzt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wurde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518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632-46B9-2EA7-7FF3-8E751A27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6FD0-AEC1-27C9-A4CB-8479012C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AT" dirty="0"/>
              <a:t>Konstruktoren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BDFD-EAFC-79E0-671D-CC60174DA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Instanziierung von Subklassen: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Erfordert das vorherige Ausführen des Superklassen-Konstruktors.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Default-Konstruktor: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Ruft automatisch den Konstruktor der Superklasse auf.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Zweck: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Aufrufen der Superklassen-Konstruktoren stellen sicher, dass alle Attribute korrekt initialisiert werden.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Sie bereiten das Objekt so vor, dass es direkt genutzt werden kann.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4769A-09A5-35BE-9759-1DD77A0A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237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2427</Words>
  <Application>Microsoft Macintosh PowerPoint</Application>
  <PresentationFormat>On-screen Show (16:9)</PresentationFormat>
  <Paragraphs>598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Times New Roman</vt:lpstr>
      <vt:lpstr>Calibri</vt:lpstr>
      <vt:lpstr>Cambria Math</vt:lpstr>
      <vt:lpstr>Ubuntu Mono</vt:lpstr>
      <vt:lpstr>Wingdings</vt:lpstr>
      <vt:lpstr>Arial</vt:lpstr>
      <vt:lpstr>Consolas</vt:lpstr>
      <vt:lpstr>Office Theme</vt:lpstr>
      <vt:lpstr>Office Theme</vt:lpstr>
      <vt:lpstr>Office Theme</vt:lpstr>
      <vt:lpstr>template</vt:lpstr>
      <vt:lpstr>1_Office Theme</vt:lpstr>
      <vt:lpstr>PowerPoint Presentation</vt:lpstr>
      <vt:lpstr>Organisatorisches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Konstruktoren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Konstruktoren</vt:lpstr>
      <vt:lpstr>Parametrisierte Konstruktoren</vt:lpstr>
      <vt:lpstr>PowerPoint Presentation</vt:lpstr>
      <vt:lpstr>PowerPoint Presentation</vt:lpstr>
      <vt:lpstr>Interfaces</vt:lpstr>
      <vt:lpstr>Interfaces</vt:lpstr>
      <vt:lpstr>PowerPoint Presentation</vt:lpstr>
      <vt:lpstr>PowerPoint Presentation</vt:lpstr>
      <vt:lpstr>PowerPoint Presentation</vt:lpstr>
      <vt:lpstr>PowerPoint Presentation</vt:lpstr>
      <vt:lpstr>Interfaces: Intuition</vt:lpstr>
      <vt:lpstr>Interfaces: Aus Sicht des Compilers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 Detection with Sets</vt:lpstr>
      <vt:lpstr>Zyklen finden</vt:lpstr>
      <vt:lpstr>Zyklen finden</vt:lpstr>
      <vt:lpstr>Zyklen finden</vt:lpstr>
      <vt:lpstr>Zyklen finden</vt:lpstr>
      <vt:lpstr>Zyklen finden</vt:lpstr>
      <vt:lpstr>Zyklen finden</vt:lpstr>
      <vt:lpstr>Zyklen finden: HashSet</vt:lpstr>
      <vt:lpstr>Zyklen finden: HashSet</vt:lpstr>
      <vt:lpstr>Zyklen finden: HashSet</vt:lpstr>
      <vt:lpstr>Zyklen finden: HashSet</vt:lpstr>
      <vt:lpstr>Zyklen finden: HashSet</vt:lpstr>
      <vt:lpstr>Zyklen finden: HashSet</vt:lpstr>
      <vt:lpstr>Zyklen finden: HashSet</vt:lpstr>
      <vt:lpstr>Zyklen finden: TreeSet</vt:lpstr>
      <vt:lpstr>Zyklen finden: TreeSet</vt:lpstr>
      <vt:lpstr>Zyklen finden: TreeSet</vt:lpstr>
      <vt:lpstr>Zyklen finden: TreeSet</vt:lpstr>
      <vt:lpstr>Zyklen finden: TreeSet</vt:lpstr>
      <vt:lpstr>Zyklen finden: TreeSet</vt:lpstr>
      <vt:lpstr>Zyklen finden: TreeSet</vt:lpstr>
      <vt:lpstr>Zyklen finden: TreeSet</vt:lpstr>
      <vt:lpstr>Maps</vt:lpstr>
      <vt:lpstr>Maps</vt:lpstr>
      <vt:lpstr>Optional: GUI</vt:lpstr>
      <vt:lpstr>GUI</vt:lpstr>
      <vt:lpstr>Vorbesprechung</vt:lpstr>
      <vt:lpstr>Aufgabe 1: Loop-Invariante</vt:lpstr>
      <vt:lpstr>Aufgabe 2: Maps</vt:lpstr>
      <vt:lpstr>Aufgabe 3: Generische Listen</vt:lpstr>
      <vt:lpstr>Aufgabe 4: Notenauswertung</vt:lpstr>
      <vt:lpstr>Aufgabe 4: Notenauswertung</vt:lpstr>
      <vt:lpstr>Aufgabe 5: Interpreter</vt:lpstr>
      <vt:lpstr>Aufgabe 6: Compiler</vt:lpstr>
      <vt:lpstr>Aufgabe 6: Compiler</vt:lpstr>
      <vt:lpstr>Aufgabe 7: EBNF-Baum</vt:lpstr>
      <vt:lpstr>Nachbesprechung</vt:lpstr>
      <vt:lpstr>Aufgabe 1: Loop-Invariante</vt:lpstr>
      <vt:lpstr>Aufgabe 1: Loop-Invariante</vt:lpstr>
      <vt:lpstr>Aufgabe 2: Cyclic List</vt:lpstr>
      <vt:lpstr>Aufgabe 3: Expression Evaluator</vt:lpstr>
      <vt:lpstr>Aufgabe 4: Contact Tracing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Zeller</dc:creator>
  <cp:lastModifiedBy>Baumberger  Timo</cp:lastModifiedBy>
  <cp:revision>171</cp:revision>
  <dcterms:modified xsi:type="dcterms:W3CDTF">2024-12-11T15:05:33Z</dcterms:modified>
</cp:coreProperties>
</file>